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4" r:id="rId3"/>
    <p:sldId id="271" r:id="rId4"/>
    <p:sldId id="266" r:id="rId5"/>
    <p:sldId id="267" r:id="rId6"/>
    <p:sldId id="270" r:id="rId7"/>
    <p:sldId id="268" r:id="rId8"/>
    <p:sldId id="26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96A396-118A-7FF2-0CEB-D894E1B29B15}" v="144" dt="2026-04-27T20:42:06.415"/>
    <p1510:client id="{4E76B5F9-F083-22D5-914A-CCDADF0B90D3}" v="5" dt="2026-04-29T14:35:44.393"/>
    <p1510:client id="{502A74B4-4E1D-6A27-8471-8501B9D0B504}" v="118" dt="2026-04-29T13:17:09.281"/>
    <p1510:client id="{742231F6-C290-F781-9C7E-3712B8178E19}" v="284" dt="2026-04-29T13:04:59.538"/>
    <p1510:client id="{A39B52E8-1390-7718-B780-EF1D49AB8848}" v="1" dt="2026-04-29T13:43:20.8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22295F-4F83-4F84-9B9F-78169C4B803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E8558AC-F822-4BB7-8F21-CB3043812FF6}">
      <dgm:prSet phldr="0"/>
      <dgm:spPr/>
      <dgm:t>
        <a:bodyPr/>
        <a:lstStyle/>
        <a:p>
          <a:pPr algn="l" rtl="0">
            <a:lnSpc>
              <a:spcPct val="90000"/>
            </a:lnSpc>
          </a:pPr>
          <a:r>
            <a:rPr lang="en-US" sz="2000" b="1">
              <a:solidFill>
                <a:srgbClr val="FFFFFF"/>
              </a:solidFill>
              <a:latin typeface="Aptos"/>
              <a:ea typeface="+mn-ea"/>
              <a:cs typeface="+mn-cs"/>
            </a:rPr>
            <a:t>1. Welcome (instruction, timing)</a:t>
          </a:r>
          <a:endParaRPr lang="en-US" sz="2000" b="1">
            <a:solidFill>
              <a:srgbClr val="FFFFFF"/>
            </a:solidFill>
            <a:latin typeface="Aptos Display" panose="020F0302020204030204"/>
            <a:ea typeface="+mn-ea"/>
            <a:cs typeface="+mn-cs"/>
          </a:endParaRPr>
        </a:p>
      </dgm:t>
    </dgm:pt>
    <dgm:pt modelId="{EB81979A-3CCD-4874-BC63-93D636CE27DF}" type="parTrans" cxnId="{BD711BFF-9BE2-498F-A64C-403FB9511274}">
      <dgm:prSet/>
      <dgm:spPr/>
    </dgm:pt>
    <dgm:pt modelId="{496E819E-E827-48BF-BF2D-C772F4D333BF}" type="sibTrans" cxnId="{BD711BFF-9BE2-498F-A64C-403FB9511274}">
      <dgm:prSet/>
      <dgm:spPr/>
    </dgm:pt>
    <dgm:pt modelId="{867065FA-3DEF-4572-8703-A4C1D01DAFAE}">
      <dgm:prSet phldr="0"/>
      <dgm:spPr/>
      <dgm:t>
        <a:bodyPr/>
        <a:lstStyle/>
        <a:p>
          <a:pPr algn="l" rtl="0">
            <a:lnSpc>
              <a:spcPct val="90000"/>
            </a:lnSpc>
          </a:pPr>
          <a:r>
            <a:rPr lang="en-US" sz="2000" b="1">
              <a:solidFill>
                <a:srgbClr val="FFFFFF"/>
              </a:solidFill>
              <a:latin typeface="Aptos" panose="020B0004020202020204"/>
              <a:ea typeface="+mn-ea"/>
              <a:cs typeface="+mn-cs"/>
            </a:rPr>
            <a:t>2. Why </a:t>
          </a:r>
          <a:r>
            <a:rPr lang="en-US" sz="2000" b="1" err="1">
              <a:solidFill>
                <a:srgbClr val="FFFFFF"/>
              </a:solidFill>
              <a:latin typeface="Aptos" panose="020B0004020202020204"/>
              <a:ea typeface="+mn-ea"/>
              <a:cs typeface="+mn-cs"/>
            </a:rPr>
            <a:t>humour</a:t>
          </a:r>
          <a:r>
            <a:rPr lang="en-US" sz="2000" b="1">
              <a:solidFill>
                <a:srgbClr val="FFFFFF"/>
              </a:solidFill>
              <a:latin typeface="Aptos" panose="020B0004020202020204"/>
              <a:ea typeface="+mn-ea"/>
              <a:cs typeface="+mn-cs"/>
            </a:rPr>
            <a:t> matters (3 types, social commentary and learning with </a:t>
          </a:r>
          <a:r>
            <a:rPr lang="en-US" sz="2000" b="1" err="1">
              <a:solidFill>
                <a:srgbClr val="FFFFFF"/>
              </a:solidFill>
              <a:latin typeface="Aptos" panose="020B0004020202020204"/>
              <a:ea typeface="+mn-ea"/>
              <a:cs typeface="+mn-cs"/>
            </a:rPr>
            <a:t>humour</a:t>
          </a:r>
          <a:r>
            <a:rPr lang="en-US" sz="2000" b="1">
              <a:solidFill>
                <a:srgbClr val="FFFFFF"/>
              </a:solidFill>
              <a:latin typeface="Aptos" panose="020B0004020202020204"/>
              <a:ea typeface="+mn-ea"/>
              <a:cs typeface="+mn-cs"/>
            </a:rPr>
            <a:t> videos)</a:t>
          </a:r>
        </a:p>
      </dgm:t>
    </dgm:pt>
    <dgm:pt modelId="{3BFE41E9-6861-4143-9B4A-9CB82BE18ED1}" type="parTrans" cxnId="{FD949063-3AD7-44F9-AFD5-D9A25A2FB09A}">
      <dgm:prSet/>
      <dgm:spPr/>
    </dgm:pt>
    <dgm:pt modelId="{A76734D2-C777-4625-B424-CC8645AD76FB}" type="sibTrans" cxnId="{FD949063-3AD7-44F9-AFD5-D9A25A2FB09A}">
      <dgm:prSet/>
      <dgm:spPr/>
    </dgm:pt>
    <dgm:pt modelId="{7ACAAF48-8DD5-43C1-835F-F98497D5DB2E}">
      <dgm:prSet phldr="0"/>
      <dgm:spPr/>
      <dgm:t>
        <a:bodyPr/>
        <a:lstStyle/>
        <a:p>
          <a:pPr algn="l" rtl="0">
            <a:lnSpc>
              <a:spcPct val="90000"/>
            </a:lnSpc>
          </a:pPr>
          <a:r>
            <a:rPr lang="en-US" sz="2000" b="1">
              <a:solidFill>
                <a:srgbClr val="FFFFFF"/>
              </a:solidFill>
              <a:latin typeface="Aptos" panose="020B0004020202020204"/>
              <a:ea typeface="+mn-ea"/>
              <a:cs typeface="+mn-cs"/>
            </a:rPr>
            <a:t>3. Interpret AI cartoons (review then discuss)</a:t>
          </a:r>
        </a:p>
      </dgm:t>
    </dgm:pt>
    <dgm:pt modelId="{F75A6CA9-9D96-4517-924A-36E7708F5945}" type="parTrans" cxnId="{542D12E4-86D1-49A7-B790-4235FFE9BADA}">
      <dgm:prSet/>
      <dgm:spPr/>
    </dgm:pt>
    <dgm:pt modelId="{01E201D6-5555-4F0E-BDB0-B2FD74472C34}" type="sibTrans" cxnId="{542D12E4-86D1-49A7-B790-4235FFE9BADA}">
      <dgm:prSet/>
      <dgm:spPr/>
    </dgm:pt>
    <dgm:pt modelId="{9822DE91-9F35-472B-B5FC-1326BE1BE250}">
      <dgm:prSet phldr="0"/>
      <dgm:spPr/>
      <dgm:t>
        <a:bodyPr/>
        <a:lstStyle/>
        <a:p>
          <a:pPr algn="l" rtl="0">
            <a:lnSpc>
              <a:spcPct val="90000"/>
            </a:lnSpc>
          </a:pPr>
          <a:r>
            <a:rPr lang="en-US" sz="2000" b="1">
              <a:solidFill>
                <a:srgbClr val="FFFFFF"/>
              </a:solidFill>
              <a:latin typeface="Aptos" panose="020B0004020202020204"/>
              <a:ea typeface="+mn-ea"/>
              <a:cs typeface="+mn-cs"/>
            </a:rPr>
            <a:t>4. Learning about AI with </a:t>
          </a:r>
          <a:r>
            <a:rPr lang="en-US" sz="2000" b="1" err="1">
              <a:solidFill>
                <a:srgbClr val="FFFFFF"/>
              </a:solidFill>
              <a:latin typeface="Aptos" panose="020B0004020202020204"/>
              <a:ea typeface="+mn-ea"/>
              <a:cs typeface="+mn-cs"/>
            </a:rPr>
            <a:t>humour</a:t>
          </a:r>
          <a:r>
            <a:rPr lang="en-US" sz="2000" b="1">
              <a:solidFill>
                <a:srgbClr val="FFFFFF"/>
              </a:solidFill>
              <a:latin typeface="Aptos" panose="020B0004020202020204"/>
              <a:ea typeface="+mn-ea"/>
              <a:cs typeface="+mn-cs"/>
            </a:rPr>
            <a:t> (Examples, Menti poll comparing messaging frames)</a:t>
          </a:r>
        </a:p>
      </dgm:t>
    </dgm:pt>
    <dgm:pt modelId="{B6B1F17E-A721-4088-BB21-C9953851E847}" type="parTrans" cxnId="{B2BACE81-BC51-4FE5-9480-86018FC21818}">
      <dgm:prSet/>
      <dgm:spPr/>
    </dgm:pt>
    <dgm:pt modelId="{8EB79F4F-BBC3-4B2B-A3E0-78EA70F4927E}" type="sibTrans" cxnId="{B2BACE81-BC51-4FE5-9480-86018FC21818}">
      <dgm:prSet/>
      <dgm:spPr/>
    </dgm:pt>
    <dgm:pt modelId="{74B98E13-49E2-43A4-93A2-6F75C4D9BCB1}">
      <dgm:prSet phldr="0"/>
      <dgm:spPr/>
      <dgm:t>
        <a:bodyPr/>
        <a:lstStyle/>
        <a:p>
          <a:pPr algn="l" rtl="0">
            <a:lnSpc>
              <a:spcPct val="90000"/>
            </a:lnSpc>
          </a:pPr>
          <a:r>
            <a:rPr lang="en-US" sz="2000" b="1">
              <a:solidFill>
                <a:srgbClr val="FFFFFF"/>
              </a:solidFill>
              <a:latin typeface="Aptos" panose="020B0004020202020204"/>
              <a:ea typeface="+mn-ea"/>
              <a:cs typeface="+mn-cs"/>
            </a:rPr>
            <a:t>5. Review AI class messages (listen then discuss)</a:t>
          </a:r>
        </a:p>
      </dgm:t>
    </dgm:pt>
    <dgm:pt modelId="{08414B55-ADF0-4CD5-B4B3-31E6B16C7EF1}" type="parTrans" cxnId="{EFFC51E8-F98F-4DB0-B81D-C0F4BAE18AF8}">
      <dgm:prSet/>
      <dgm:spPr/>
    </dgm:pt>
    <dgm:pt modelId="{B5F3C2FC-3AFB-44A1-B532-347B51958889}" type="sibTrans" cxnId="{EFFC51E8-F98F-4DB0-B81D-C0F4BAE18AF8}">
      <dgm:prSet/>
      <dgm:spPr/>
    </dgm:pt>
    <dgm:pt modelId="{31611F74-C9AA-4E5B-AB5C-DC5A706F7BC0}">
      <dgm:prSet phldr="0"/>
      <dgm:spPr/>
      <dgm:t>
        <a:bodyPr/>
        <a:lstStyle/>
        <a:p>
          <a:pPr algn="l" rtl="0">
            <a:lnSpc>
              <a:spcPct val="90000"/>
            </a:lnSpc>
          </a:pPr>
          <a:r>
            <a:rPr lang="en-US" sz="2000" b="1">
              <a:solidFill>
                <a:srgbClr val="FFFFFF"/>
              </a:solidFill>
              <a:latin typeface="Aptos" panose="020B0004020202020204"/>
              <a:ea typeface="+mn-ea"/>
              <a:cs typeface="+mn-cs"/>
            </a:rPr>
            <a:t>6. Wrap-up (creative commons downloads)</a:t>
          </a:r>
        </a:p>
      </dgm:t>
    </dgm:pt>
    <dgm:pt modelId="{F138A9EC-0819-41E0-A501-B7C869A7ADA8}" type="parTrans" cxnId="{A30BEC7A-6718-4604-986F-964EBE8EFE87}">
      <dgm:prSet/>
      <dgm:spPr/>
    </dgm:pt>
    <dgm:pt modelId="{91E305AE-430C-4CFF-B77C-877467DBEF2D}" type="sibTrans" cxnId="{A30BEC7A-6718-4604-986F-964EBE8EFE87}">
      <dgm:prSet/>
      <dgm:spPr/>
    </dgm:pt>
    <dgm:pt modelId="{89394BA7-29F9-427C-B2A8-CE21C8D6C811}" type="pres">
      <dgm:prSet presAssocID="{B422295F-4F83-4F84-9B9F-78169C4B8034}" presName="linear" presStyleCnt="0">
        <dgm:presLayoutVars>
          <dgm:animLvl val="lvl"/>
          <dgm:resizeHandles val="exact"/>
        </dgm:presLayoutVars>
      </dgm:prSet>
      <dgm:spPr/>
    </dgm:pt>
    <dgm:pt modelId="{F0F8E1F8-701F-4782-ABFB-58AFB222B539}" type="pres">
      <dgm:prSet presAssocID="{3E8558AC-F822-4BB7-8F21-CB3043812FF6}" presName="parentText" presStyleLbl="node1" presStyleIdx="0" presStyleCnt="6">
        <dgm:presLayoutVars>
          <dgm:chMax val="0"/>
          <dgm:bulletEnabled val="1"/>
        </dgm:presLayoutVars>
      </dgm:prSet>
      <dgm:spPr/>
    </dgm:pt>
    <dgm:pt modelId="{D02CDBD1-3635-45F5-AC0D-24E9B1168A1B}" type="pres">
      <dgm:prSet presAssocID="{496E819E-E827-48BF-BF2D-C772F4D333BF}" presName="spacer" presStyleCnt="0"/>
      <dgm:spPr/>
    </dgm:pt>
    <dgm:pt modelId="{7C9DF000-0E4D-4DEC-B6CF-F7FFE18D5955}" type="pres">
      <dgm:prSet presAssocID="{867065FA-3DEF-4572-8703-A4C1D01DAFAE}" presName="parentText" presStyleLbl="node1" presStyleIdx="1" presStyleCnt="6">
        <dgm:presLayoutVars>
          <dgm:chMax val="0"/>
          <dgm:bulletEnabled val="1"/>
        </dgm:presLayoutVars>
      </dgm:prSet>
      <dgm:spPr/>
    </dgm:pt>
    <dgm:pt modelId="{75B4A058-18B2-412C-88A9-70E25831BAA3}" type="pres">
      <dgm:prSet presAssocID="{A76734D2-C777-4625-B424-CC8645AD76FB}" presName="spacer" presStyleCnt="0"/>
      <dgm:spPr/>
    </dgm:pt>
    <dgm:pt modelId="{58529A01-6EA1-4304-9D6E-D2E419035751}" type="pres">
      <dgm:prSet presAssocID="{7ACAAF48-8DD5-43C1-835F-F98497D5DB2E}" presName="parentText" presStyleLbl="node1" presStyleIdx="2" presStyleCnt="6">
        <dgm:presLayoutVars>
          <dgm:chMax val="0"/>
          <dgm:bulletEnabled val="1"/>
        </dgm:presLayoutVars>
      </dgm:prSet>
      <dgm:spPr/>
    </dgm:pt>
    <dgm:pt modelId="{706D1ABB-959F-4F9C-AA89-BB228650670E}" type="pres">
      <dgm:prSet presAssocID="{01E201D6-5555-4F0E-BDB0-B2FD74472C34}" presName="spacer" presStyleCnt="0"/>
      <dgm:spPr/>
    </dgm:pt>
    <dgm:pt modelId="{17E018B1-C09F-487F-B148-2591C228DEF9}" type="pres">
      <dgm:prSet presAssocID="{9822DE91-9F35-472B-B5FC-1326BE1BE250}" presName="parentText" presStyleLbl="node1" presStyleIdx="3" presStyleCnt="6">
        <dgm:presLayoutVars>
          <dgm:chMax val="0"/>
          <dgm:bulletEnabled val="1"/>
        </dgm:presLayoutVars>
      </dgm:prSet>
      <dgm:spPr/>
    </dgm:pt>
    <dgm:pt modelId="{878F7592-5667-4B86-8896-559701383932}" type="pres">
      <dgm:prSet presAssocID="{8EB79F4F-BBC3-4B2B-A3E0-78EA70F4927E}" presName="spacer" presStyleCnt="0"/>
      <dgm:spPr/>
    </dgm:pt>
    <dgm:pt modelId="{D7A283BE-5050-4CE4-B90C-ACB83DCBED69}" type="pres">
      <dgm:prSet presAssocID="{74B98E13-49E2-43A4-93A2-6F75C4D9BCB1}" presName="parentText" presStyleLbl="node1" presStyleIdx="4" presStyleCnt="6">
        <dgm:presLayoutVars>
          <dgm:chMax val="0"/>
          <dgm:bulletEnabled val="1"/>
        </dgm:presLayoutVars>
      </dgm:prSet>
      <dgm:spPr/>
    </dgm:pt>
    <dgm:pt modelId="{E398B0C6-E989-45B9-80B5-D3A647373D19}" type="pres">
      <dgm:prSet presAssocID="{B5F3C2FC-3AFB-44A1-B532-347B51958889}" presName="spacer" presStyleCnt="0"/>
      <dgm:spPr/>
    </dgm:pt>
    <dgm:pt modelId="{7688FD6B-B4E2-473E-A122-CB7CBE18E0F9}" type="pres">
      <dgm:prSet presAssocID="{31611F74-C9AA-4E5B-AB5C-DC5A706F7BC0}" presName="parentText" presStyleLbl="node1" presStyleIdx="5" presStyleCnt="6">
        <dgm:presLayoutVars>
          <dgm:chMax val="0"/>
          <dgm:bulletEnabled val="1"/>
        </dgm:presLayoutVars>
      </dgm:prSet>
      <dgm:spPr/>
    </dgm:pt>
  </dgm:ptLst>
  <dgm:cxnLst>
    <dgm:cxn modelId="{A399FA12-EECE-49D4-82C3-1FD587EE5F53}" type="presOf" srcId="{9822DE91-9F35-472B-B5FC-1326BE1BE250}" destId="{17E018B1-C09F-487F-B148-2591C228DEF9}" srcOrd="0" destOrd="0" presId="urn:microsoft.com/office/officeart/2005/8/layout/vList2"/>
    <dgm:cxn modelId="{4E089725-8AB0-4232-B853-0695A8A754C6}" type="presOf" srcId="{867065FA-3DEF-4572-8703-A4C1D01DAFAE}" destId="{7C9DF000-0E4D-4DEC-B6CF-F7FFE18D5955}" srcOrd="0" destOrd="0" presId="urn:microsoft.com/office/officeart/2005/8/layout/vList2"/>
    <dgm:cxn modelId="{AF315233-AB52-4B41-9393-E5147B474B70}" type="presOf" srcId="{B422295F-4F83-4F84-9B9F-78169C4B8034}" destId="{89394BA7-29F9-427C-B2A8-CE21C8D6C811}" srcOrd="0" destOrd="0" presId="urn:microsoft.com/office/officeart/2005/8/layout/vList2"/>
    <dgm:cxn modelId="{FD949063-3AD7-44F9-AFD5-D9A25A2FB09A}" srcId="{B422295F-4F83-4F84-9B9F-78169C4B8034}" destId="{867065FA-3DEF-4572-8703-A4C1D01DAFAE}" srcOrd="1" destOrd="0" parTransId="{3BFE41E9-6861-4143-9B4A-9CB82BE18ED1}" sibTransId="{A76734D2-C777-4625-B424-CC8645AD76FB}"/>
    <dgm:cxn modelId="{F801706E-791D-4B3C-81F8-EBF6A17F2E68}" type="presOf" srcId="{3E8558AC-F822-4BB7-8F21-CB3043812FF6}" destId="{F0F8E1F8-701F-4782-ABFB-58AFB222B539}" srcOrd="0" destOrd="0" presId="urn:microsoft.com/office/officeart/2005/8/layout/vList2"/>
    <dgm:cxn modelId="{13B45E51-F9B4-4516-A897-73E95FE834B9}" type="presOf" srcId="{31611F74-C9AA-4E5B-AB5C-DC5A706F7BC0}" destId="{7688FD6B-B4E2-473E-A122-CB7CBE18E0F9}" srcOrd="0" destOrd="0" presId="urn:microsoft.com/office/officeart/2005/8/layout/vList2"/>
    <dgm:cxn modelId="{A30BEC7A-6718-4604-986F-964EBE8EFE87}" srcId="{B422295F-4F83-4F84-9B9F-78169C4B8034}" destId="{31611F74-C9AA-4E5B-AB5C-DC5A706F7BC0}" srcOrd="5" destOrd="0" parTransId="{F138A9EC-0819-41E0-A501-B7C869A7ADA8}" sibTransId="{91E305AE-430C-4CFF-B77C-877467DBEF2D}"/>
    <dgm:cxn modelId="{B2BACE81-BC51-4FE5-9480-86018FC21818}" srcId="{B422295F-4F83-4F84-9B9F-78169C4B8034}" destId="{9822DE91-9F35-472B-B5FC-1326BE1BE250}" srcOrd="3" destOrd="0" parTransId="{B6B1F17E-A721-4088-BB21-C9953851E847}" sibTransId="{8EB79F4F-BBC3-4B2B-A3E0-78EA70F4927E}"/>
    <dgm:cxn modelId="{2B32119C-A1E5-4EB1-B330-F5FFFF65CAD9}" type="presOf" srcId="{74B98E13-49E2-43A4-93A2-6F75C4D9BCB1}" destId="{D7A283BE-5050-4CE4-B90C-ACB83DCBED69}" srcOrd="0" destOrd="0" presId="urn:microsoft.com/office/officeart/2005/8/layout/vList2"/>
    <dgm:cxn modelId="{596FCBE0-23BC-4D26-9916-371105704BC4}" type="presOf" srcId="{7ACAAF48-8DD5-43C1-835F-F98497D5DB2E}" destId="{58529A01-6EA1-4304-9D6E-D2E419035751}" srcOrd="0" destOrd="0" presId="urn:microsoft.com/office/officeart/2005/8/layout/vList2"/>
    <dgm:cxn modelId="{542D12E4-86D1-49A7-B790-4235FFE9BADA}" srcId="{B422295F-4F83-4F84-9B9F-78169C4B8034}" destId="{7ACAAF48-8DD5-43C1-835F-F98497D5DB2E}" srcOrd="2" destOrd="0" parTransId="{F75A6CA9-9D96-4517-924A-36E7708F5945}" sibTransId="{01E201D6-5555-4F0E-BDB0-B2FD74472C34}"/>
    <dgm:cxn modelId="{EFFC51E8-F98F-4DB0-B81D-C0F4BAE18AF8}" srcId="{B422295F-4F83-4F84-9B9F-78169C4B8034}" destId="{74B98E13-49E2-43A4-93A2-6F75C4D9BCB1}" srcOrd="4" destOrd="0" parTransId="{08414B55-ADF0-4CD5-B4B3-31E6B16C7EF1}" sibTransId="{B5F3C2FC-3AFB-44A1-B532-347B51958889}"/>
    <dgm:cxn modelId="{BD711BFF-9BE2-498F-A64C-403FB9511274}" srcId="{B422295F-4F83-4F84-9B9F-78169C4B8034}" destId="{3E8558AC-F822-4BB7-8F21-CB3043812FF6}" srcOrd="0" destOrd="0" parTransId="{EB81979A-3CCD-4874-BC63-93D636CE27DF}" sibTransId="{496E819E-E827-48BF-BF2D-C772F4D333BF}"/>
    <dgm:cxn modelId="{D5D85097-AC93-44C6-AF39-38DFC4B8CC2A}" type="presParOf" srcId="{89394BA7-29F9-427C-B2A8-CE21C8D6C811}" destId="{F0F8E1F8-701F-4782-ABFB-58AFB222B539}" srcOrd="0" destOrd="0" presId="urn:microsoft.com/office/officeart/2005/8/layout/vList2"/>
    <dgm:cxn modelId="{6C75ED69-9A09-4292-906D-99AFBC82B309}" type="presParOf" srcId="{89394BA7-29F9-427C-B2A8-CE21C8D6C811}" destId="{D02CDBD1-3635-45F5-AC0D-24E9B1168A1B}" srcOrd="1" destOrd="0" presId="urn:microsoft.com/office/officeart/2005/8/layout/vList2"/>
    <dgm:cxn modelId="{775C8193-DF99-4459-9F6B-A1CF4AC8F21A}" type="presParOf" srcId="{89394BA7-29F9-427C-B2A8-CE21C8D6C811}" destId="{7C9DF000-0E4D-4DEC-B6CF-F7FFE18D5955}" srcOrd="2" destOrd="0" presId="urn:microsoft.com/office/officeart/2005/8/layout/vList2"/>
    <dgm:cxn modelId="{1A2FAEE7-D523-4F0A-9DD5-354305B9D1F4}" type="presParOf" srcId="{89394BA7-29F9-427C-B2A8-CE21C8D6C811}" destId="{75B4A058-18B2-412C-88A9-70E25831BAA3}" srcOrd="3" destOrd="0" presId="urn:microsoft.com/office/officeart/2005/8/layout/vList2"/>
    <dgm:cxn modelId="{2D524E12-1CC2-4121-A9A8-B05A71B1CCB3}" type="presParOf" srcId="{89394BA7-29F9-427C-B2A8-CE21C8D6C811}" destId="{58529A01-6EA1-4304-9D6E-D2E419035751}" srcOrd="4" destOrd="0" presId="urn:microsoft.com/office/officeart/2005/8/layout/vList2"/>
    <dgm:cxn modelId="{C207F9B0-84DE-4025-B2F3-C6A22C739686}" type="presParOf" srcId="{89394BA7-29F9-427C-B2A8-CE21C8D6C811}" destId="{706D1ABB-959F-4F9C-AA89-BB228650670E}" srcOrd="5" destOrd="0" presId="urn:microsoft.com/office/officeart/2005/8/layout/vList2"/>
    <dgm:cxn modelId="{C6C395E4-AAB1-4959-8684-1283195FA959}" type="presParOf" srcId="{89394BA7-29F9-427C-B2A8-CE21C8D6C811}" destId="{17E018B1-C09F-487F-B148-2591C228DEF9}" srcOrd="6" destOrd="0" presId="urn:microsoft.com/office/officeart/2005/8/layout/vList2"/>
    <dgm:cxn modelId="{54723C9A-6267-4789-B21D-4F3F811FDD8B}" type="presParOf" srcId="{89394BA7-29F9-427C-B2A8-CE21C8D6C811}" destId="{878F7592-5667-4B86-8896-559701383932}" srcOrd="7" destOrd="0" presId="urn:microsoft.com/office/officeart/2005/8/layout/vList2"/>
    <dgm:cxn modelId="{B0697D3E-8452-4113-B72E-3E90EFA23E3E}" type="presParOf" srcId="{89394BA7-29F9-427C-B2A8-CE21C8D6C811}" destId="{D7A283BE-5050-4CE4-B90C-ACB83DCBED69}" srcOrd="8" destOrd="0" presId="urn:microsoft.com/office/officeart/2005/8/layout/vList2"/>
    <dgm:cxn modelId="{2770663D-E27A-49CF-8840-AFCB6B2ACC61}" type="presParOf" srcId="{89394BA7-29F9-427C-B2A8-CE21C8D6C811}" destId="{E398B0C6-E989-45B9-80B5-D3A647373D19}" srcOrd="9" destOrd="0" presId="urn:microsoft.com/office/officeart/2005/8/layout/vList2"/>
    <dgm:cxn modelId="{9428E906-D496-453B-AD3C-EF0D47094EBC}" type="presParOf" srcId="{89394BA7-29F9-427C-B2A8-CE21C8D6C811}" destId="{7688FD6B-B4E2-473E-A122-CB7CBE18E0F9}"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F8E1F8-701F-4782-ABFB-58AFB222B539}">
      <dsp:nvSpPr>
        <dsp:cNvPr id="0" name=""/>
        <dsp:cNvSpPr/>
      </dsp:nvSpPr>
      <dsp:spPr>
        <a:xfrm>
          <a:off x="0" y="108909"/>
          <a:ext cx="5280193" cy="71867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b="1" kern="1200">
              <a:solidFill>
                <a:srgbClr val="FFFFFF"/>
              </a:solidFill>
              <a:latin typeface="Aptos"/>
              <a:ea typeface="+mn-ea"/>
              <a:cs typeface="+mn-cs"/>
            </a:rPr>
            <a:t>1. Welcome (instruction, timing)</a:t>
          </a:r>
          <a:endParaRPr lang="en-US" sz="1800" b="1" kern="1200">
            <a:solidFill>
              <a:srgbClr val="FFFFFF"/>
            </a:solidFill>
            <a:latin typeface="Aptos Display" panose="020F0302020204030204"/>
            <a:ea typeface="+mn-ea"/>
            <a:cs typeface="+mn-cs"/>
          </a:endParaRPr>
        </a:p>
      </dsp:txBody>
      <dsp:txXfrm>
        <a:off x="35083" y="143992"/>
        <a:ext cx="5210027" cy="648506"/>
      </dsp:txXfrm>
    </dsp:sp>
    <dsp:sp modelId="{7C9DF000-0E4D-4DEC-B6CF-F7FFE18D5955}">
      <dsp:nvSpPr>
        <dsp:cNvPr id="0" name=""/>
        <dsp:cNvSpPr/>
      </dsp:nvSpPr>
      <dsp:spPr>
        <a:xfrm>
          <a:off x="0" y="879421"/>
          <a:ext cx="5280193" cy="71867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b="1" kern="1200">
              <a:solidFill>
                <a:srgbClr val="FFFFFF"/>
              </a:solidFill>
              <a:latin typeface="Aptos" panose="020B0004020202020204"/>
              <a:ea typeface="+mn-ea"/>
              <a:cs typeface="+mn-cs"/>
            </a:rPr>
            <a:t>2. Why </a:t>
          </a:r>
          <a:r>
            <a:rPr lang="en-US" sz="1800" b="1" kern="1200" err="1">
              <a:solidFill>
                <a:srgbClr val="FFFFFF"/>
              </a:solidFill>
              <a:latin typeface="Aptos" panose="020B0004020202020204"/>
              <a:ea typeface="+mn-ea"/>
              <a:cs typeface="+mn-cs"/>
            </a:rPr>
            <a:t>humour</a:t>
          </a:r>
          <a:r>
            <a:rPr lang="en-US" sz="1800" b="1" kern="1200">
              <a:solidFill>
                <a:srgbClr val="FFFFFF"/>
              </a:solidFill>
              <a:latin typeface="Aptos" panose="020B0004020202020204"/>
              <a:ea typeface="+mn-ea"/>
              <a:cs typeface="+mn-cs"/>
            </a:rPr>
            <a:t> matters (3 types, social commentary and learning with </a:t>
          </a:r>
          <a:r>
            <a:rPr lang="en-US" sz="1800" b="1" kern="1200" err="1">
              <a:solidFill>
                <a:srgbClr val="FFFFFF"/>
              </a:solidFill>
              <a:latin typeface="Aptos" panose="020B0004020202020204"/>
              <a:ea typeface="+mn-ea"/>
              <a:cs typeface="+mn-cs"/>
            </a:rPr>
            <a:t>humour</a:t>
          </a:r>
          <a:r>
            <a:rPr lang="en-US" sz="1800" b="1" kern="1200">
              <a:solidFill>
                <a:srgbClr val="FFFFFF"/>
              </a:solidFill>
              <a:latin typeface="Aptos" panose="020B0004020202020204"/>
              <a:ea typeface="+mn-ea"/>
              <a:cs typeface="+mn-cs"/>
            </a:rPr>
            <a:t> videos)</a:t>
          </a:r>
        </a:p>
      </dsp:txBody>
      <dsp:txXfrm>
        <a:off x="35083" y="914504"/>
        <a:ext cx="5210027" cy="648506"/>
      </dsp:txXfrm>
    </dsp:sp>
    <dsp:sp modelId="{58529A01-6EA1-4304-9D6E-D2E419035751}">
      <dsp:nvSpPr>
        <dsp:cNvPr id="0" name=""/>
        <dsp:cNvSpPr/>
      </dsp:nvSpPr>
      <dsp:spPr>
        <a:xfrm>
          <a:off x="0" y="1649934"/>
          <a:ext cx="5280193" cy="71867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b="1" kern="1200">
              <a:solidFill>
                <a:srgbClr val="FFFFFF"/>
              </a:solidFill>
              <a:latin typeface="Aptos" panose="020B0004020202020204"/>
              <a:ea typeface="+mn-ea"/>
              <a:cs typeface="+mn-cs"/>
            </a:rPr>
            <a:t>3. Interpret AI cartoons (review then discuss)</a:t>
          </a:r>
        </a:p>
      </dsp:txBody>
      <dsp:txXfrm>
        <a:off x="35083" y="1685017"/>
        <a:ext cx="5210027" cy="648506"/>
      </dsp:txXfrm>
    </dsp:sp>
    <dsp:sp modelId="{17E018B1-C09F-487F-B148-2591C228DEF9}">
      <dsp:nvSpPr>
        <dsp:cNvPr id="0" name=""/>
        <dsp:cNvSpPr/>
      </dsp:nvSpPr>
      <dsp:spPr>
        <a:xfrm>
          <a:off x="0" y="2420446"/>
          <a:ext cx="5280193" cy="71867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b="1" kern="1200">
              <a:solidFill>
                <a:srgbClr val="FFFFFF"/>
              </a:solidFill>
              <a:latin typeface="Aptos" panose="020B0004020202020204"/>
              <a:ea typeface="+mn-ea"/>
              <a:cs typeface="+mn-cs"/>
            </a:rPr>
            <a:t>4. Learning about AI with </a:t>
          </a:r>
          <a:r>
            <a:rPr lang="en-US" sz="1800" b="1" kern="1200" err="1">
              <a:solidFill>
                <a:srgbClr val="FFFFFF"/>
              </a:solidFill>
              <a:latin typeface="Aptos" panose="020B0004020202020204"/>
              <a:ea typeface="+mn-ea"/>
              <a:cs typeface="+mn-cs"/>
            </a:rPr>
            <a:t>humour</a:t>
          </a:r>
          <a:r>
            <a:rPr lang="en-US" sz="1800" b="1" kern="1200">
              <a:solidFill>
                <a:srgbClr val="FFFFFF"/>
              </a:solidFill>
              <a:latin typeface="Aptos" panose="020B0004020202020204"/>
              <a:ea typeface="+mn-ea"/>
              <a:cs typeface="+mn-cs"/>
            </a:rPr>
            <a:t> (Examples, Menti poll comparing messaging frames)</a:t>
          </a:r>
        </a:p>
      </dsp:txBody>
      <dsp:txXfrm>
        <a:off x="35083" y="2455529"/>
        <a:ext cx="5210027" cy="648506"/>
      </dsp:txXfrm>
    </dsp:sp>
    <dsp:sp modelId="{D7A283BE-5050-4CE4-B90C-ACB83DCBED69}">
      <dsp:nvSpPr>
        <dsp:cNvPr id="0" name=""/>
        <dsp:cNvSpPr/>
      </dsp:nvSpPr>
      <dsp:spPr>
        <a:xfrm>
          <a:off x="0" y="3190959"/>
          <a:ext cx="5280193" cy="71867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b="1" kern="1200">
              <a:solidFill>
                <a:srgbClr val="FFFFFF"/>
              </a:solidFill>
              <a:latin typeface="Aptos" panose="020B0004020202020204"/>
              <a:ea typeface="+mn-ea"/>
              <a:cs typeface="+mn-cs"/>
            </a:rPr>
            <a:t>5. Review AI class messages (listen then discuss)</a:t>
          </a:r>
        </a:p>
      </dsp:txBody>
      <dsp:txXfrm>
        <a:off x="35083" y="3226042"/>
        <a:ext cx="5210027" cy="648506"/>
      </dsp:txXfrm>
    </dsp:sp>
    <dsp:sp modelId="{7688FD6B-B4E2-473E-A122-CB7CBE18E0F9}">
      <dsp:nvSpPr>
        <dsp:cNvPr id="0" name=""/>
        <dsp:cNvSpPr/>
      </dsp:nvSpPr>
      <dsp:spPr>
        <a:xfrm>
          <a:off x="0" y="3961472"/>
          <a:ext cx="5280193" cy="71867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b="1" kern="1200">
              <a:solidFill>
                <a:srgbClr val="FFFFFF"/>
              </a:solidFill>
              <a:latin typeface="Aptos" panose="020B0004020202020204"/>
              <a:ea typeface="+mn-ea"/>
              <a:cs typeface="+mn-cs"/>
            </a:rPr>
            <a:t>6. Wrap-up (creative commons downloads)</a:t>
          </a:r>
        </a:p>
      </dsp:txBody>
      <dsp:txXfrm>
        <a:off x="35083" y="3996555"/>
        <a:ext cx="5210027" cy="64850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43718D-2D21-4DB3-A1E7-CC7356A1D6D0}" type="datetimeFigureOut">
              <a:t>4/29/2026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FEF130-8B5F-4CA3-A4C3-C78016C17749}" type="slidenum">
              <a:t>‹#›</a:t>
            </a:fld>
            <a:endParaRPr lang="en-US"/>
          </a:p>
        </p:txBody>
      </p:sp>
    </p:spTree>
    <p:extLst>
      <p:ext uri="{BB962C8B-B14F-4D97-AF65-F5344CB8AC3E}">
        <p14:creationId xmlns:p14="http://schemas.microsoft.com/office/powerpoint/2010/main" val="3672301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teachingascraft.blog/2026/04/24/937/"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nmdprojects.net/learnwithai_www/impactrisk/"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https://teachingascraft.blog/2026/04/24/937/</a:t>
            </a:r>
            <a:endParaRPr lang="en-US"/>
          </a:p>
          <a:p>
            <a:endParaRPr lang="en-US"/>
          </a:p>
          <a:p>
            <a:r>
              <a:rPr lang="en-US">
                <a:hlinkClick r:id="rId4"/>
              </a:rPr>
              <a:t>https://nmdprojects.net/learnwithai_www/impactrisk/</a:t>
            </a:r>
            <a:r>
              <a:rPr lang="en-US"/>
              <a:t> </a:t>
            </a:r>
            <a:endParaRPr lang="en-US">
              <a:ea typeface="Calibri"/>
              <a:cs typeface="Calibri"/>
            </a:endParaRPr>
          </a:p>
        </p:txBody>
      </p:sp>
      <p:sp>
        <p:nvSpPr>
          <p:cNvPr id="4" name="Slide Number Placeholder 3"/>
          <p:cNvSpPr>
            <a:spLocks noGrp="1"/>
          </p:cNvSpPr>
          <p:nvPr>
            <p:ph type="sldNum" sz="quarter" idx="5"/>
          </p:nvPr>
        </p:nvSpPr>
        <p:spPr/>
        <p:txBody>
          <a:bodyPr/>
          <a:lstStyle/>
          <a:p>
            <a:fld id="{20FEF130-8B5F-4CA3-A4C3-C78016C17749}" type="slidenum">
              <a:t>1</a:t>
            </a:fld>
            <a:endParaRPr lang="en-US"/>
          </a:p>
        </p:txBody>
      </p:sp>
    </p:spTree>
    <p:extLst>
      <p:ext uri="{BB962C8B-B14F-4D97-AF65-F5344CB8AC3E}">
        <p14:creationId xmlns:p14="http://schemas.microsoft.com/office/powerpoint/2010/main" val="1775394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https://teachingascraft.blog/2026/04/24/937/</a:t>
            </a:r>
          </a:p>
        </p:txBody>
      </p:sp>
      <p:sp>
        <p:nvSpPr>
          <p:cNvPr id="4" name="Slide Number Placeholder 3"/>
          <p:cNvSpPr>
            <a:spLocks noGrp="1"/>
          </p:cNvSpPr>
          <p:nvPr>
            <p:ph type="sldNum" sz="quarter" idx="5"/>
          </p:nvPr>
        </p:nvSpPr>
        <p:spPr/>
        <p:txBody>
          <a:bodyPr/>
          <a:lstStyle/>
          <a:p>
            <a:fld id="{20FEF130-8B5F-4CA3-A4C3-C78016C17749}" type="slidenum">
              <a:t>7</a:t>
            </a:fld>
            <a:endParaRPr lang="en-US"/>
          </a:p>
        </p:txBody>
      </p:sp>
    </p:spTree>
    <p:extLst>
      <p:ext uri="{BB962C8B-B14F-4D97-AF65-F5344CB8AC3E}">
        <p14:creationId xmlns:p14="http://schemas.microsoft.com/office/powerpoint/2010/main" val="1959839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4/29/2026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ulsone@uoguelph.c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creativecommons.org/licenses/by-nc-sa/4.0/deed.en" TargetMode="External"/><Relationship Id="rId4" Type="http://schemas.openxmlformats.org/officeDocument/2006/relationships/image" Target="../media/image1.svg"/></Relationships>
</file>

<file path=ppt/slides/_rels/slide2.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hyperlink" Target="https://commons.wikimedia.org/wiki/File:Computer_definition_of_extra_hot.png" TargetMode="Externa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s://commons.wikimedia.org/wiki/user:EDCU320RHT" TargetMode="External"/><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hyperlink" Target="https://www.chronicle.com/podcast/college-matters-from-the-chronicle/the-cheating-vibe-shift" TargetMode="External"/><Relationship Id="rId4" Type="http://schemas.openxmlformats.org/officeDocument/2006/relationships/hyperlink" Target="https://creativecommons.org/licenses/by-sa/4.0/deed.e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PvLCwN-j3Cc" TargetMode="External"/><Relationship Id="rId7" Type="http://schemas.openxmlformats.org/officeDocument/2006/relationships/hyperlink" Target="https://aaai.org/about-aaai/aaai-awards/aaai-educational-ai-videos/" TargetMode="External"/><Relationship Id="rId2" Type="http://schemas.openxmlformats.org/officeDocument/2006/relationships/hyperlink" Target="https://www.youtube.com/watch?v=VjuhlWQqqVE" TargetMode="External"/><Relationship Id="rId1" Type="http://schemas.openxmlformats.org/officeDocument/2006/relationships/slideLayout" Target="../slideLayouts/slideLayout2.xml"/><Relationship Id="rId6" Type="http://schemas.openxmlformats.org/officeDocument/2006/relationships/hyperlink" Target="https://www.youtube.com/playlist?list=PL8TjVyuBdsCmRrAn8HbmyI5oWkaR9Bqi3" TargetMode="External"/><Relationship Id="rId5" Type="http://schemas.openxmlformats.org/officeDocument/2006/relationships/hyperlink" Target="https://youtu.be/zmCDHJTUKAA?feature=shared&amp;t=345" TargetMode="External"/><Relationship Id="rId4" Type="http://schemas.openxmlformats.org/officeDocument/2006/relationships/hyperlink" Target="https://www.youtube.com/watch?v=TE4of57828k"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youtube.com/watch?v=_9ZSxohvcoY" TargetMode="External"/><Relationship Id="rId13" Type="http://schemas.openxmlformats.org/officeDocument/2006/relationships/hyperlink" Target="https://creativecommons.org/licenses/by-nc-sa/4.0/deed.en" TargetMode="External"/><Relationship Id="rId3" Type="http://schemas.openxmlformats.org/officeDocument/2006/relationships/hyperlink" Target="https://podcasts.apple.com/mg/podcast/ira-glass-teaches-you-how-to-make-money/id201671138?i=1000690054561" TargetMode="External"/><Relationship Id="rId7" Type="http://schemas.openxmlformats.org/officeDocument/2006/relationships/hyperlink" Target="https://doi.org/10.3389/fpsyg.2025.1445362" TargetMode="External"/><Relationship Id="rId12" Type="http://schemas.openxmlformats.org/officeDocument/2006/relationships/hyperlink" Target="https://link.springer.com/article/10.1007/s10472-018-9609-7" TargetMode="External"/><Relationship Id="rId2" Type="http://schemas.openxmlformats.org/officeDocument/2006/relationships/hyperlink" Target="https://news.harvard.edu/gazette/story/2004/10/brain-takes-itself-on-over-immediate-vs-delayed-gratification/" TargetMode="External"/><Relationship Id="rId1" Type="http://schemas.openxmlformats.org/officeDocument/2006/relationships/slideLayout" Target="../slideLayouts/slideLayout5.xml"/><Relationship Id="rId6" Type="http://schemas.openxmlformats.org/officeDocument/2006/relationships/hyperlink" Target="https://www.chronicle.com/podcast/college-matters-from-the-chronicle/the-cheating-vibe-shift" TargetMode="External"/><Relationship Id="rId11" Type="http://schemas.openxmlformats.org/officeDocument/2006/relationships/hyperlink" Target="https://digitalcommons.bucknell.edu/fac_journ/1250/" TargetMode="External"/><Relationship Id="rId5" Type="http://schemas.openxmlformats.org/officeDocument/2006/relationships/hyperlink" Target="https://doi.org/10.1093/joc/jqx008" TargetMode="External"/><Relationship Id="rId10" Type="http://schemas.openxmlformats.org/officeDocument/2006/relationships/hyperlink" Target="https://librarysearch.conestogac.on.ca/permalink/01OCLS_CONEST/4ir229/cdi_proquest_ebookcentralchapters_470660_1_1" TargetMode="External"/><Relationship Id="rId4" Type="http://schemas.openxmlformats.org/officeDocument/2006/relationships/hyperlink" Target="https://pmc.ncbi.nlm.nih.gov/articles/PMC5942894/" TargetMode="External"/><Relationship Id="rId9" Type="http://schemas.openxmlformats.org/officeDocument/2006/relationships/hyperlink" Target="https://youtube.com/watch?v=4E9sScCXZu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B8BEDD32-13B2-B069-A5CE-37B679E279FF}"/>
              </a:ext>
            </a:extLst>
          </p:cNvPr>
          <p:cNvSpPr>
            <a:spLocks noGrp="1"/>
          </p:cNvSpPr>
          <p:nvPr>
            <p:ph type="ctrTitle"/>
          </p:nvPr>
        </p:nvSpPr>
        <p:spPr>
          <a:xfrm>
            <a:off x="1525701" y="520082"/>
            <a:ext cx="9144000" cy="2387600"/>
          </a:xfrm>
        </p:spPr>
        <p:txBody>
          <a:bodyPr/>
          <a:lstStyle/>
          <a:p>
            <a:r>
              <a:rPr lang="en-US" sz="4800">
                <a:solidFill>
                  <a:srgbClr val="FFFFFF"/>
                </a:solidFill>
              </a:rPr>
              <a:t>Beyond Warnings: Using Humour to Talk About AI Use</a:t>
            </a:r>
            <a:endParaRPr lang="en-US" sz="4800"/>
          </a:p>
        </p:txBody>
      </p:sp>
      <p:sp>
        <p:nvSpPr>
          <p:cNvPr id="13" name="Picture Placeholder 2">
            <a:extLst>
              <a:ext uri="{FF2B5EF4-FFF2-40B4-BE49-F238E27FC236}">
                <a16:creationId xmlns:a16="http://schemas.microsoft.com/office/drawing/2014/main" id="{D724C643-27C0-113D-C514-C64ED0430122}"/>
              </a:ext>
            </a:extLst>
          </p:cNvPr>
          <p:cNvSpPr txBox="1">
            <a:spLocks/>
          </p:cNvSpPr>
          <p:nvPr/>
        </p:nvSpPr>
        <p:spPr>
          <a:xfrm>
            <a:off x="1205338" y="4479235"/>
            <a:ext cx="10005951" cy="1458258"/>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solidFill>
                  <a:schemeClr val="bg1"/>
                </a:solidFill>
              </a:rPr>
              <a:t>UWTL2026 | Day 1 | Online Conference | April 29</a:t>
            </a:r>
          </a:p>
          <a:p>
            <a:r>
              <a:rPr lang="en-US">
                <a:solidFill>
                  <a:schemeClr val="bg1"/>
                </a:solidFill>
              </a:rPr>
              <a:t>"The Human Factor: Shaping the Role of AI in Higher Education"</a:t>
            </a:r>
          </a:p>
          <a:p>
            <a:r>
              <a:rPr lang="en-US">
                <a:solidFill>
                  <a:schemeClr val="bg1"/>
                </a:solidFill>
              </a:rPr>
              <a:t>Elan Paulson, PhD, University of Guelph, </a:t>
            </a:r>
            <a:r>
              <a:rPr lang="en-US">
                <a:solidFill>
                  <a:schemeClr val="bg1"/>
                </a:solidFill>
                <a:hlinkClick r:id="rId3">
                  <a:extLst>
                    <a:ext uri="{A12FA001-AC4F-418D-AE19-62706E023703}">
                      <ahyp:hlinkClr xmlns:ahyp="http://schemas.microsoft.com/office/drawing/2018/hyperlinkcolor" val="tx"/>
                    </a:ext>
                  </a:extLst>
                </a:hlinkClick>
              </a:rPr>
              <a:t>paulsone@uoguelph.ca</a:t>
            </a:r>
            <a:r>
              <a:rPr lang="en-US">
                <a:solidFill>
                  <a:schemeClr val="bg1"/>
                </a:solidFill>
              </a:rPr>
              <a:t> </a:t>
            </a:r>
          </a:p>
        </p:txBody>
      </p:sp>
      <p:pic>
        <p:nvPicPr>
          <p:cNvPr id="2" name="Graphic 1" descr="Grining and sweating face outline with solid fill">
            <a:extLst>
              <a:ext uri="{FF2B5EF4-FFF2-40B4-BE49-F238E27FC236}">
                <a16:creationId xmlns:a16="http://schemas.microsoft.com/office/drawing/2014/main" id="{2B02016B-B3F9-E983-0A35-D0FB1BB1DA93}"/>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755600" y="3278565"/>
            <a:ext cx="914400" cy="914400"/>
          </a:xfrm>
          <a:prstGeom prst="rect">
            <a:avLst/>
          </a:prstGeom>
        </p:spPr>
      </p:pic>
      <p:sp>
        <p:nvSpPr>
          <p:cNvPr id="3" name="TextBox 2">
            <a:extLst>
              <a:ext uri="{FF2B5EF4-FFF2-40B4-BE49-F238E27FC236}">
                <a16:creationId xmlns:a16="http://schemas.microsoft.com/office/drawing/2014/main" id="{6B9F9D01-6307-C6CB-CCA0-069CD7E961BC}"/>
              </a:ext>
            </a:extLst>
          </p:cNvPr>
          <p:cNvSpPr txBox="1"/>
          <p:nvPr/>
        </p:nvSpPr>
        <p:spPr>
          <a:xfrm>
            <a:off x="736487" y="6334125"/>
            <a:ext cx="11198676"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a:solidFill>
                  <a:schemeClr val="bg1"/>
                </a:solidFill>
                <a:ea typeface="+mn-lt"/>
                <a:cs typeface="+mn-lt"/>
              </a:rPr>
              <a:t>This work is licensed under the </a:t>
            </a:r>
            <a:r>
              <a:rPr lang="en-US" sz="1600" b="1">
                <a:solidFill>
                  <a:schemeClr val="bg1"/>
                </a:solidFill>
                <a:ea typeface="+mn-lt"/>
                <a:cs typeface="+mn-lt"/>
                <a:hlinkClick r:id="rId5">
                  <a:extLst>
                    <a:ext uri="{A12FA001-AC4F-418D-AE19-62706E023703}">
                      <ahyp:hlinkClr xmlns:ahyp="http://schemas.microsoft.com/office/drawing/2018/hyperlinkcolor" val="tx"/>
                    </a:ext>
                  </a:extLst>
                </a:hlinkClick>
              </a:rPr>
              <a:t>Creative Commons Attribution-</a:t>
            </a:r>
            <a:r>
              <a:rPr lang="en-US" sz="1600" b="1" err="1">
                <a:solidFill>
                  <a:schemeClr val="bg1"/>
                </a:solidFill>
                <a:ea typeface="+mn-lt"/>
                <a:cs typeface="+mn-lt"/>
                <a:hlinkClick r:id="rId5">
                  <a:extLst>
                    <a:ext uri="{A12FA001-AC4F-418D-AE19-62706E023703}">
                      <ahyp:hlinkClr xmlns:ahyp="http://schemas.microsoft.com/office/drawing/2018/hyperlinkcolor" val="tx"/>
                    </a:ext>
                  </a:extLst>
                </a:hlinkClick>
              </a:rPr>
              <a:t>NonCommercial</a:t>
            </a:r>
            <a:r>
              <a:rPr lang="en-US" sz="1600" b="1">
                <a:solidFill>
                  <a:schemeClr val="bg1"/>
                </a:solidFill>
                <a:ea typeface="+mn-lt"/>
                <a:cs typeface="+mn-lt"/>
                <a:hlinkClick r:id="rId5">
                  <a:extLst>
                    <a:ext uri="{A12FA001-AC4F-418D-AE19-62706E023703}">
                      <ahyp:hlinkClr xmlns:ahyp="http://schemas.microsoft.com/office/drawing/2018/hyperlinkcolor" val="tx"/>
                    </a:ext>
                  </a:extLst>
                </a:hlinkClick>
              </a:rPr>
              <a:t>-</a:t>
            </a:r>
            <a:r>
              <a:rPr lang="en-US" sz="1600" b="1" err="1">
                <a:solidFill>
                  <a:schemeClr val="bg1"/>
                </a:solidFill>
                <a:ea typeface="+mn-lt"/>
                <a:cs typeface="+mn-lt"/>
                <a:hlinkClick r:id="rId5">
                  <a:extLst>
                    <a:ext uri="{A12FA001-AC4F-418D-AE19-62706E023703}">
                      <ahyp:hlinkClr xmlns:ahyp="http://schemas.microsoft.com/office/drawing/2018/hyperlinkcolor" val="tx"/>
                    </a:ext>
                  </a:extLst>
                </a:hlinkClick>
              </a:rPr>
              <a:t>ShareAlike</a:t>
            </a:r>
            <a:r>
              <a:rPr lang="en-US" sz="1600" b="1">
                <a:solidFill>
                  <a:schemeClr val="bg1"/>
                </a:solidFill>
                <a:ea typeface="+mn-lt"/>
                <a:cs typeface="+mn-lt"/>
                <a:hlinkClick r:id="rId5">
                  <a:extLst>
                    <a:ext uri="{A12FA001-AC4F-418D-AE19-62706E023703}">
                      <ahyp:hlinkClr xmlns:ahyp="http://schemas.microsoft.com/office/drawing/2018/hyperlinkcolor" val="tx"/>
                    </a:ext>
                  </a:extLst>
                </a:hlinkClick>
              </a:rPr>
              <a:t> 4.0</a:t>
            </a:r>
            <a:r>
              <a:rPr lang="en-US" sz="1600" b="1">
                <a:solidFill>
                  <a:schemeClr val="bg1"/>
                </a:solidFill>
                <a:ea typeface="+mn-lt"/>
                <a:cs typeface="+mn-lt"/>
              </a:rPr>
              <a:t> International License.</a:t>
            </a:r>
            <a:endParaRPr lang="en-US" sz="1600">
              <a:solidFill>
                <a:schemeClr val="bg1"/>
              </a:solidFill>
            </a:endParaRP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2323B-1130-0182-4ACA-ED41E525E6D9}"/>
              </a:ext>
            </a:extLst>
          </p:cNvPr>
          <p:cNvSpPr>
            <a:spLocks noGrp="1"/>
          </p:cNvSpPr>
          <p:nvPr>
            <p:ph type="title"/>
          </p:nvPr>
        </p:nvSpPr>
        <p:spPr>
          <a:xfrm>
            <a:off x="458788" y="235974"/>
            <a:ext cx="4903172" cy="1600200"/>
          </a:xfrm>
        </p:spPr>
        <p:txBody>
          <a:bodyPr vert="horz" lIns="91440" tIns="45720" rIns="91440" bIns="45720" rtlCol="0" anchor="b">
            <a:noAutofit/>
          </a:bodyPr>
          <a:lstStyle/>
          <a:p>
            <a:r>
              <a:rPr lang="en-US" sz="2400" u="sng">
                <a:solidFill>
                  <a:srgbClr val="0645AD"/>
                </a:solidFill>
                <a:ea typeface="+mj-lt"/>
                <a:cs typeface="+mj-lt"/>
                <a:hlinkClick r:id="rId2"/>
              </a:rPr>
              <a:t>ikael Häggström, M.D. Author info - Reusing images- using source images by various creators (see above)</a:t>
            </a:r>
            <a:r>
              <a:rPr lang="en-US" sz="2400">
                <a:solidFill>
                  <a:srgbClr val="362B36"/>
                </a:solidFill>
                <a:ea typeface="+mj-lt"/>
                <a:cs typeface="+mj-lt"/>
              </a:rPr>
              <a:t>, </a:t>
            </a:r>
            <a:r>
              <a:rPr lang="en-US" sz="2400">
                <a:solidFill>
                  <a:srgbClr val="0645AD"/>
                </a:solidFill>
                <a:ea typeface="+mj-lt"/>
                <a:cs typeface="+mj-lt"/>
                <a:hlinkClick r:id="rId3"/>
              </a:rPr>
              <a:t>CC BY 4.0</a:t>
            </a:r>
            <a:r>
              <a:rPr lang="en-US" sz="2400">
                <a:solidFill>
                  <a:srgbClr val="362B36"/>
                </a:solidFill>
                <a:ea typeface="+mj-lt"/>
                <a:cs typeface="+mj-lt"/>
              </a:rPr>
              <a:t>, via Wikimedia Commons</a:t>
            </a:r>
            <a:endParaRPr lang="en-US" sz="2400"/>
          </a:p>
        </p:txBody>
      </p:sp>
      <p:pic>
        <p:nvPicPr>
          <p:cNvPr id="5" name="Picture Placeholder 4" descr="A 3panel cartoon with an astronaut giving the same instructions to an AI computer twice but in different contexts, so the AI blows up the ship">
            <a:extLst>
              <a:ext uri="{FF2B5EF4-FFF2-40B4-BE49-F238E27FC236}">
                <a16:creationId xmlns:a16="http://schemas.microsoft.com/office/drawing/2014/main" id="{313BEDAD-8FF4-BE38-93DC-8419AAC89797}"/>
              </a:ext>
            </a:extLst>
          </p:cNvPr>
          <p:cNvPicPr>
            <a:picLocks noGrp="1" noChangeAspect="1"/>
          </p:cNvPicPr>
          <p:nvPr>
            <p:ph type="pic" idx="1"/>
          </p:nvPr>
        </p:nvPicPr>
        <p:blipFill>
          <a:blip r:embed="rId4"/>
          <a:srcRect l="784" t="176" r="196" b="1029"/>
          <a:stretch/>
        </p:blipFill>
        <p:spPr>
          <a:xfrm>
            <a:off x="5849817" y="-2298"/>
            <a:ext cx="6143767" cy="6850043"/>
          </a:xfrm>
        </p:spPr>
      </p:pic>
      <p:sp>
        <p:nvSpPr>
          <p:cNvPr id="4" name="Text Placeholder 3">
            <a:extLst>
              <a:ext uri="{FF2B5EF4-FFF2-40B4-BE49-F238E27FC236}">
                <a16:creationId xmlns:a16="http://schemas.microsoft.com/office/drawing/2014/main" id="{9E7AC3DA-2E29-BE0B-56F3-ADB28C558D98}"/>
              </a:ext>
            </a:extLst>
          </p:cNvPr>
          <p:cNvSpPr>
            <a:spLocks noGrp="1"/>
          </p:cNvSpPr>
          <p:nvPr>
            <p:ph type="body" sz="half" idx="2"/>
          </p:nvPr>
        </p:nvSpPr>
        <p:spPr>
          <a:xfrm>
            <a:off x="581692" y="2113791"/>
            <a:ext cx="4571332" cy="4047995"/>
          </a:xfrm>
        </p:spPr>
        <p:txBody>
          <a:bodyPr vert="horz" lIns="91440" tIns="45720" rIns="91440" bIns="45720" rtlCol="0" anchor="t">
            <a:noAutofit/>
          </a:bodyPr>
          <a:lstStyle/>
          <a:p>
            <a:r>
              <a:rPr lang="en-US" sz="1800" i="1"/>
              <a:t>Description): </a:t>
            </a:r>
            <a:r>
              <a:rPr lang="en-US" sz="1800"/>
              <a:t>A three-panel comic strip. In the first panel an astronaut in his suit and helmet says, "Computer, alert me when the reactor core gets extra hot." An AI computer voice says, "Define extra hot." The astronaut replies, "Let's say 5 </a:t>
            </a:r>
            <a:r>
              <a:rPr lang="en-US" sz="1800" err="1"/>
              <a:t>millon</a:t>
            </a:r>
            <a:r>
              <a:rPr lang="en-US" sz="1800"/>
              <a:t> degrees."</a:t>
            </a:r>
          </a:p>
          <a:p>
            <a:r>
              <a:rPr lang="en-US" sz="1800"/>
              <a:t>In the second panel, titled "Later...," the white male astronaut inside the spaceship with his helmet off says, "Coffee, extra hot." The computer, which is a coffee vending machine, says, "Coming up!"</a:t>
            </a:r>
          </a:p>
          <a:p>
            <a:r>
              <a:rPr lang="en-US" sz="1800"/>
              <a:t>In the third panel, a picture of a ship in space is exploding.</a:t>
            </a:r>
          </a:p>
        </p:txBody>
      </p:sp>
    </p:spTree>
    <p:extLst>
      <p:ext uri="{BB962C8B-B14F-4D97-AF65-F5344CB8AC3E}">
        <p14:creationId xmlns:p14="http://schemas.microsoft.com/office/powerpoint/2010/main" val="806775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338EA-9E3E-D8CB-9B49-E2FDE9A5B643}"/>
              </a:ext>
            </a:extLst>
          </p:cNvPr>
          <p:cNvSpPr>
            <a:spLocks noGrp="1"/>
          </p:cNvSpPr>
          <p:nvPr>
            <p:ph type="title"/>
          </p:nvPr>
        </p:nvSpPr>
        <p:spPr/>
        <p:txBody>
          <a:bodyPr>
            <a:normAutofit/>
          </a:bodyPr>
          <a:lstStyle/>
          <a:p>
            <a:r>
              <a:rPr lang="en-US" sz="3600">
                <a:ea typeface="+mj-lt"/>
                <a:cs typeface="+mj-lt"/>
              </a:rPr>
              <a:t>How Anonymity and Assumptions About Other Shift Our </a:t>
            </a:r>
            <a:r>
              <a:rPr lang="en-US" sz="3600" err="1">
                <a:ea typeface="+mj-lt"/>
                <a:cs typeface="+mj-lt"/>
              </a:rPr>
              <a:t>Behaviours</a:t>
            </a:r>
            <a:endParaRPr lang="en-US" sz="3600" err="1"/>
          </a:p>
        </p:txBody>
      </p:sp>
      <p:pic>
        <p:nvPicPr>
          <p:cNvPr id="5" name="Content Placeholder 4" descr="File:Govexec-full-width.jpg - Wikimedia Commons">
            <a:extLst>
              <a:ext uri="{FF2B5EF4-FFF2-40B4-BE49-F238E27FC236}">
                <a16:creationId xmlns:a16="http://schemas.microsoft.com/office/drawing/2014/main" id="{73B8C27E-6E30-4FEC-C417-7B0F0F406758}"/>
              </a:ext>
            </a:extLst>
          </p:cNvPr>
          <p:cNvPicPr>
            <a:picLocks noGrp="1" noChangeAspect="1"/>
          </p:cNvPicPr>
          <p:nvPr>
            <p:ph idx="1"/>
          </p:nvPr>
        </p:nvPicPr>
        <p:blipFill>
          <a:blip r:embed="rId2"/>
          <a:stretch>
            <a:fillRect/>
          </a:stretch>
        </p:blipFill>
        <p:spPr>
          <a:xfrm>
            <a:off x="832784" y="2098451"/>
            <a:ext cx="7205749" cy="3222063"/>
          </a:xfrm>
          <a:prstGeom prst="rect">
            <a:avLst/>
          </a:prstGeom>
        </p:spPr>
      </p:pic>
      <p:sp>
        <p:nvSpPr>
          <p:cNvPr id="6" name="TextBox 5">
            <a:extLst>
              <a:ext uri="{FF2B5EF4-FFF2-40B4-BE49-F238E27FC236}">
                <a16:creationId xmlns:a16="http://schemas.microsoft.com/office/drawing/2014/main" id="{816C7D12-19CC-94AC-4E00-AD0020BFAF45}"/>
              </a:ext>
            </a:extLst>
          </p:cNvPr>
          <p:cNvSpPr txBox="1"/>
          <p:nvPr/>
        </p:nvSpPr>
        <p:spPr>
          <a:xfrm>
            <a:off x="1291526" y="5727915"/>
            <a:ext cx="60960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"Social Lofting" by </a:t>
            </a:r>
            <a:r>
              <a:rPr lang="en-US">
                <a:hlinkClick r:id="rId3"/>
              </a:rPr>
              <a:t>EDCU320RHT</a:t>
            </a:r>
            <a:r>
              <a:rPr lang="en-US"/>
              <a:t> / </a:t>
            </a:r>
            <a:r>
              <a:rPr lang="en-US">
                <a:hlinkClick r:id="rId4"/>
              </a:rPr>
              <a:t>CC BY-SA 4.0</a:t>
            </a:r>
          </a:p>
        </p:txBody>
      </p:sp>
      <p:sp>
        <p:nvSpPr>
          <p:cNvPr id="8" name="Content Placeholder 2">
            <a:extLst>
              <a:ext uri="{FF2B5EF4-FFF2-40B4-BE49-F238E27FC236}">
                <a16:creationId xmlns:a16="http://schemas.microsoft.com/office/drawing/2014/main" id="{D489E7B8-5EE8-0AAA-92B3-108F795778FE}"/>
              </a:ext>
            </a:extLst>
          </p:cNvPr>
          <p:cNvSpPr txBox="1">
            <a:spLocks/>
          </p:cNvSpPr>
          <p:nvPr/>
        </p:nvSpPr>
        <p:spPr>
          <a:xfrm>
            <a:off x="8303052" y="1715575"/>
            <a:ext cx="3606169" cy="4479952"/>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b="1">
                <a:ea typeface="+mn-lt"/>
                <a:cs typeface="+mn-lt"/>
              </a:rPr>
              <a:t>Social Loafing:</a:t>
            </a:r>
            <a:r>
              <a:rPr lang="en-US" sz="2200">
                <a:ea typeface="+mn-lt"/>
                <a:cs typeface="+mn-lt"/>
              </a:rPr>
              <a:t> Individuals exert less effort when they feel their personal lack of effort will go unnoticed (anonymity), especially in groups </a:t>
            </a:r>
            <a:r>
              <a:rPr lang="en-US" sz="2200" i="1">
                <a:ea typeface="+mn-lt"/>
                <a:cs typeface="+mn-lt"/>
              </a:rPr>
              <a:t>where </a:t>
            </a:r>
            <a:r>
              <a:rPr lang="en-US" sz="2200">
                <a:ea typeface="+mn-lt"/>
                <a:cs typeface="+mn-lt"/>
              </a:rPr>
              <a:t>individuals feel a</a:t>
            </a:r>
            <a:r>
              <a:rPr lang="en-US" sz="2200" i="1">
                <a:ea typeface="+mn-lt"/>
                <a:cs typeface="+mn-lt"/>
              </a:rPr>
              <a:t> diffusion of responsibility</a:t>
            </a:r>
          </a:p>
          <a:p>
            <a:pPr marL="0" indent="0">
              <a:buNone/>
            </a:pPr>
            <a:endParaRPr lang="en-US" sz="2200" i="1"/>
          </a:p>
          <a:p>
            <a:pPr marL="0" indent="0">
              <a:buNone/>
            </a:pPr>
            <a:r>
              <a:rPr lang="en-US" sz="2200">
                <a:highlight>
                  <a:srgbClr val="FFFFFF"/>
                </a:highlight>
              </a:rPr>
              <a:t> </a:t>
            </a:r>
            <a:r>
              <a:rPr lang="en-US" sz="2200" u="sng">
                <a:highlight>
                  <a:srgbClr val="FFFFFF"/>
                </a:highlight>
                <a:hlinkClick r:id="rId5"/>
              </a:rPr>
              <a:t>“The AI Cheating Vibe Shift” (Chronicle of HE, 2025)</a:t>
            </a:r>
            <a:r>
              <a:rPr lang="en-US" sz="2200">
                <a:highlight>
                  <a:srgbClr val="FFFFFF"/>
                </a:highlight>
              </a:rPr>
              <a:t> </a:t>
            </a:r>
            <a:endParaRPr lang="en-US" sz="2200"/>
          </a:p>
        </p:txBody>
      </p:sp>
    </p:spTree>
    <p:extLst>
      <p:ext uri="{BB962C8B-B14F-4D97-AF65-F5344CB8AC3E}">
        <p14:creationId xmlns:p14="http://schemas.microsoft.com/office/powerpoint/2010/main" val="2587882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7E1FF3-E46E-5B8D-F395-DA81FFDFD59F}"/>
              </a:ext>
            </a:extLst>
          </p:cNvPr>
          <p:cNvSpPr>
            <a:spLocks noGrp="1"/>
          </p:cNvSpPr>
          <p:nvPr>
            <p:ph type="title"/>
          </p:nvPr>
        </p:nvSpPr>
        <p:spPr>
          <a:xfrm>
            <a:off x="466722" y="586855"/>
            <a:ext cx="3201366" cy="3387497"/>
          </a:xfrm>
        </p:spPr>
        <p:txBody>
          <a:bodyPr anchor="b">
            <a:normAutofit/>
          </a:bodyPr>
          <a:lstStyle/>
          <a:p>
            <a:pPr algn="r"/>
            <a:r>
              <a:rPr lang="en-US" sz="3600">
                <a:solidFill>
                  <a:srgbClr val="FFFFFF"/>
                </a:solidFill>
                <a:ea typeface="+mj-lt"/>
                <a:cs typeface="+mj-lt"/>
              </a:rPr>
              <a:t>Message Framing and </a:t>
            </a:r>
            <a:r>
              <a:rPr lang="en-US" sz="3600" err="1">
                <a:solidFill>
                  <a:srgbClr val="FFFFFF"/>
                </a:solidFill>
                <a:ea typeface="+mj-lt"/>
                <a:cs typeface="+mj-lt"/>
              </a:rPr>
              <a:t>Behaviour</a:t>
            </a:r>
            <a:r>
              <a:rPr lang="en-US" sz="3600">
                <a:solidFill>
                  <a:srgbClr val="FFFFFF"/>
                </a:solidFill>
                <a:ea typeface="+mj-lt"/>
                <a:cs typeface="+mj-lt"/>
              </a:rPr>
              <a:t> Change</a:t>
            </a:r>
            <a:endParaRPr lang="en-US" sz="3600">
              <a:solidFill>
                <a:srgbClr val="FFFFFF"/>
              </a:solidFill>
            </a:endParaRPr>
          </a:p>
        </p:txBody>
      </p:sp>
      <p:sp>
        <p:nvSpPr>
          <p:cNvPr id="3" name="Content Placeholder 2">
            <a:extLst>
              <a:ext uri="{FF2B5EF4-FFF2-40B4-BE49-F238E27FC236}">
                <a16:creationId xmlns:a16="http://schemas.microsoft.com/office/drawing/2014/main" id="{11432562-4EFB-7270-74D5-45E98A67FA87}"/>
              </a:ext>
            </a:extLst>
          </p:cNvPr>
          <p:cNvSpPr>
            <a:spLocks noGrp="1"/>
          </p:cNvSpPr>
          <p:nvPr>
            <p:ph idx="1"/>
          </p:nvPr>
        </p:nvSpPr>
        <p:spPr>
          <a:xfrm>
            <a:off x="4810259" y="649480"/>
            <a:ext cx="6555347" cy="5546047"/>
          </a:xfrm>
        </p:spPr>
        <p:txBody>
          <a:bodyPr vert="horz" lIns="91440" tIns="45720" rIns="91440" bIns="45720" rtlCol="0" anchor="ctr">
            <a:normAutofit/>
          </a:bodyPr>
          <a:lstStyle/>
          <a:p>
            <a:r>
              <a:rPr lang="en-US" sz="2400">
                <a:ea typeface="+mn-lt"/>
                <a:cs typeface="+mn-lt"/>
              </a:rPr>
              <a:t>For disengaged audiences, emotional framing outperforms rational argument </a:t>
            </a:r>
            <a:r>
              <a:rPr lang="en-US" sz="1800">
                <a:ea typeface="+mn-lt"/>
                <a:cs typeface="+mn-lt"/>
              </a:rPr>
              <a:t>(Hoover et al., 2018)</a:t>
            </a:r>
            <a:endParaRPr lang="en-US" sz="1800"/>
          </a:p>
          <a:p>
            <a:r>
              <a:rPr lang="en-US" sz="2400">
                <a:ea typeface="+mn-lt"/>
                <a:cs typeface="+mn-lt"/>
              </a:rPr>
              <a:t>The brain processes short-term and long-term consequences through competing systems </a:t>
            </a:r>
            <a:r>
              <a:rPr lang="en-US" sz="1800">
                <a:ea typeface="+mn-lt"/>
                <a:cs typeface="+mn-lt"/>
              </a:rPr>
              <a:t>(Bradt, 2004</a:t>
            </a:r>
            <a:r>
              <a:rPr lang="en-US" sz="2400">
                <a:ea typeface="+mn-lt"/>
                <a:cs typeface="+mn-lt"/>
              </a:rPr>
              <a:t>)</a:t>
            </a:r>
            <a:endParaRPr lang="en-US" sz="2400"/>
          </a:p>
          <a:p>
            <a:r>
              <a:rPr lang="en-US" sz="2400" dirty="0">
                <a:ea typeface="+mn-lt"/>
                <a:cs typeface="+mn-lt"/>
              </a:rPr>
              <a:t>After repeated exposure to fear-based messaging, </a:t>
            </a:r>
            <a:r>
              <a:rPr lang="en-US" sz="2400" dirty="0" err="1">
                <a:ea typeface="+mn-lt"/>
                <a:cs typeface="+mn-lt"/>
              </a:rPr>
              <a:t>humour</a:t>
            </a:r>
            <a:r>
              <a:rPr lang="en-US" sz="2400" dirty="0">
                <a:ea typeface="+mn-lt"/>
                <a:cs typeface="+mn-lt"/>
              </a:rPr>
              <a:t> shows advantages for engagement and </a:t>
            </a:r>
            <a:r>
              <a:rPr lang="en-US" sz="2400" dirty="0" err="1">
                <a:ea typeface="+mn-lt"/>
                <a:cs typeface="+mn-lt"/>
              </a:rPr>
              <a:t>behavioural</a:t>
            </a:r>
            <a:r>
              <a:rPr lang="en-US" sz="2400" dirty="0">
                <a:ea typeface="+mn-lt"/>
                <a:cs typeface="+mn-lt"/>
              </a:rPr>
              <a:t> intention </a:t>
            </a:r>
            <a:r>
              <a:rPr lang="en-US" sz="1800" dirty="0">
                <a:ea typeface="+mn-lt"/>
                <a:cs typeface="+mn-lt"/>
              </a:rPr>
              <a:t>(Skurka et al., 2018)</a:t>
            </a:r>
            <a:endParaRPr lang="en-US" sz="1800" dirty="0"/>
          </a:p>
          <a:p>
            <a:r>
              <a:rPr lang="en-US" sz="2400">
                <a:ea typeface="+mn-lt"/>
                <a:cs typeface="+mn-lt"/>
              </a:rPr>
              <a:t>Humorous messages increase attention, improve retention, and build rapport </a:t>
            </a:r>
            <a:r>
              <a:rPr lang="en-US" sz="1800">
                <a:ea typeface="+mn-lt"/>
                <a:cs typeface="+mn-lt"/>
              </a:rPr>
              <a:t>(Zhou &amp; Lee, 2025)</a:t>
            </a:r>
            <a:endParaRPr lang="en-US" sz="1800"/>
          </a:p>
          <a:p>
            <a:endParaRPr lang="en-US" sz="2000"/>
          </a:p>
        </p:txBody>
      </p:sp>
    </p:spTree>
    <p:extLst>
      <p:ext uri="{BB962C8B-B14F-4D97-AF65-F5344CB8AC3E}">
        <p14:creationId xmlns:p14="http://schemas.microsoft.com/office/powerpoint/2010/main" val="3154144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872DC-A109-7E83-1EAE-A651D31748A9}"/>
              </a:ext>
            </a:extLst>
          </p:cNvPr>
          <p:cNvSpPr>
            <a:spLocks noGrp="1"/>
          </p:cNvSpPr>
          <p:nvPr>
            <p:ph type="title"/>
          </p:nvPr>
        </p:nvSpPr>
        <p:spPr>
          <a:xfrm>
            <a:off x="409734" y="322792"/>
            <a:ext cx="10710870" cy="914477"/>
          </a:xfrm>
        </p:spPr>
        <p:txBody>
          <a:bodyPr vert="horz" lIns="91440" tIns="45720" rIns="91440" bIns="45720" rtlCol="0" anchor="ctr">
            <a:noAutofit/>
          </a:bodyPr>
          <a:lstStyle/>
          <a:p>
            <a:r>
              <a:rPr lang="en-US" sz="3600"/>
              <a:t>90-minute self-paced faculty "workshop" outline and activities</a:t>
            </a:r>
          </a:p>
        </p:txBody>
      </p:sp>
      <p:graphicFrame>
        <p:nvGraphicFramePr>
          <p:cNvPr id="3" name="Diagram 2" descr="1. Welcome (instruction, timing)​&#10;&#10;2. Why humour matters (3 types, social commentary and learning with humour videos)​&#10;&#10;3. Interpret AI cartoons (review then discuss)​&#10;&#10;4. Learning about AI with humour (Examples, Menti poll comparing messaging frames)​&#10;&#10;5. Review AI class messages (listen then discuss)​&#10;&#10;6. Wrap-up (creative commons downloads)">
            <a:extLst>
              <a:ext uri="{FF2B5EF4-FFF2-40B4-BE49-F238E27FC236}">
                <a16:creationId xmlns:a16="http://schemas.microsoft.com/office/drawing/2014/main" id="{1FE8E6E3-B079-2983-ABFB-DD06600E88FD}"/>
              </a:ext>
            </a:extLst>
          </p:cNvPr>
          <p:cNvGraphicFramePr/>
          <p:nvPr>
            <p:extLst>
              <p:ext uri="{D42A27DB-BD31-4B8C-83A1-F6EECF244321}">
                <p14:modId xmlns:p14="http://schemas.microsoft.com/office/powerpoint/2010/main" val="1561810800"/>
              </p:ext>
            </p:extLst>
          </p:nvPr>
        </p:nvGraphicFramePr>
        <p:xfrm>
          <a:off x="407795" y="1413731"/>
          <a:ext cx="5280194" cy="47890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79" name="TextBox 478">
            <a:extLst>
              <a:ext uri="{FF2B5EF4-FFF2-40B4-BE49-F238E27FC236}">
                <a16:creationId xmlns:a16="http://schemas.microsoft.com/office/drawing/2014/main" id="{330D3806-A99B-5ABE-D8D8-88DC0807FDBF}"/>
              </a:ext>
            </a:extLst>
          </p:cNvPr>
          <p:cNvSpPr txBox="1"/>
          <p:nvPr/>
        </p:nvSpPr>
        <p:spPr>
          <a:xfrm>
            <a:off x="6097861" y="6056149"/>
            <a:ext cx="565265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t>Image 3: A screenshot of a positive message example from the self-paced workshop. AI Is Funny Slides are CC0.</a:t>
            </a:r>
          </a:p>
        </p:txBody>
      </p:sp>
      <p:pic>
        <p:nvPicPr>
          <p:cNvPr id="19" name="Picture 18" descr="Using AI throughout your assignment is like showing up to a potluck or a party with a single slice of plain toast. Sure, it’s technically food, but it’s not impressing anyone, individually or as part of the feast. Our final ideas (whether they come from us or from AI) are often the blandest of the bunch. Creative thinking is like cooking: you taste, tweak, and maybe add that sauce. Most things get better by making the first try better, paying careful attention to details, and editing things every time. &#10;So, don’t “good enough” the best of your creative process. AI can help you get started, but final ideas usually come in version two, not version one. In this class, I think you have it in you to bring the full meal…not just toast.">
            <a:extLst>
              <a:ext uri="{FF2B5EF4-FFF2-40B4-BE49-F238E27FC236}">
                <a16:creationId xmlns:a16="http://schemas.microsoft.com/office/drawing/2014/main" id="{EBCAC57E-0E91-97BB-F1A7-0CCFC2AC9A0E}"/>
              </a:ext>
            </a:extLst>
          </p:cNvPr>
          <p:cNvPicPr>
            <a:picLocks noChangeAspect="1"/>
          </p:cNvPicPr>
          <p:nvPr/>
        </p:nvPicPr>
        <p:blipFill>
          <a:blip r:embed="rId7"/>
          <a:stretch>
            <a:fillRect/>
          </a:stretch>
        </p:blipFill>
        <p:spPr>
          <a:xfrm>
            <a:off x="5899210" y="1885680"/>
            <a:ext cx="6029505" cy="3546715"/>
          </a:xfrm>
          <a:prstGeom prst="rect">
            <a:avLst/>
          </a:prstGeom>
        </p:spPr>
      </p:pic>
    </p:spTree>
    <p:extLst>
      <p:ext uri="{BB962C8B-B14F-4D97-AF65-F5344CB8AC3E}">
        <p14:creationId xmlns:p14="http://schemas.microsoft.com/office/powerpoint/2010/main" val="4064396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FD0F5-58DD-37BF-20B9-5D6A247F32BC}"/>
              </a:ext>
            </a:extLst>
          </p:cNvPr>
          <p:cNvSpPr>
            <a:spLocks noGrp="1"/>
          </p:cNvSpPr>
          <p:nvPr>
            <p:ph type="title"/>
          </p:nvPr>
        </p:nvSpPr>
        <p:spPr>
          <a:xfrm>
            <a:off x="318655" y="88034"/>
            <a:ext cx="11554690" cy="1325563"/>
          </a:xfrm>
        </p:spPr>
        <p:txBody>
          <a:bodyPr/>
          <a:lstStyle/>
          <a:p>
            <a:r>
              <a:rPr lang="en-US" sz="3600"/>
              <a:t>Selected Videos on AI Education with a </a:t>
            </a:r>
            <a:r>
              <a:rPr lang="en-US" sz="3600" err="1"/>
              <a:t>Humourous</a:t>
            </a:r>
            <a:r>
              <a:rPr lang="en-US" sz="3600"/>
              <a:t> Frame and/or a Positive Message</a:t>
            </a:r>
          </a:p>
        </p:txBody>
      </p:sp>
      <p:graphicFrame>
        <p:nvGraphicFramePr>
          <p:cNvPr id="10" name="Table 9">
            <a:extLst>
              <a:ext uri="{FF2B5EF4-FFF2-40B4-BE49-F238E27FC236}">
                <a16:creationId xmlns:a16="http://schemas.microsoft.com/office/drawing/2014/main" id="{36DAD967-E5D2-F180-BA33-4E765E039F2B}"/>
              </a:ext>
            </a:extLst>
          </p:cNvPr>
          <p:cNvGraphicFramePr>
            <a:graphicFrameLocks noGrp="1"/>
          </p:cNvGraphicFramePr>
          <p:nvPr>
            <p:extLst>
              <p:ext uri="{D42A27DB-BD31-4B8C-83A1-F6EECF244321}">
                <p14:modId xmlns:p14="http://schemas.microsoft.com/office/powerpoint/2010/main" val="639522527"/>
              </p:ext>
            </p:extLst>
          </p:nvPr>
        </p:nvGraphicFramePr>
        <p:xfrm>
          <a:off x="127000" y="1397000"/>
          <a:ext cx="11921622" cy="5426312"/>
        </p:xfrm>
        <a:graphic>
          <a:graphicData uri="http://schemas.openxmlformats.org/drawingml/2006/table">
            <a:tbl>
              <a:tblPr bandRow="1">
                <a:tableStyleId>{5C22544A-7EE6-4342-B048-85BDC9FD1C3A}</a:tableStyleId>
              </a:tblPr>
              <a:tblGrid>
                <a:gridCol w="4157754">
                  <a:extLst>
                    <a:ext uri="{9D8B030D-6E8A-4147-A177-3AD203B41FA5}">
                      <a16:colId xmlns:a16="http://schemas.microsoft.com/office/drawing/2014/main" val="430485648"/>
                    </a:ext>
                  </a:extLst>
                </a:gridCol>
                <a:gridCol w="7763868">
                  <a:extLst>
                    <a:ext uri="{9D8B030D-6E8A-4147-A177-3AD203B41FA5}">
                      <a16:colId xmlns:a16="http://schemas.microsoft.com/office/drawing/2014/main" val="320217034"/>
                    </a:ext>
                  </a:extLst>
                </a:gridCol>
              </a:tblGrid>
              <a:tr h="328105">
                <a:tc>
                  <a:txBody>
                    <a:bodyPr/>
                    <a:lstStyle/>
                    <a:p>
                      <a:pPr>
                        <a:buNone/>
                      </a:pPr>
                      <a:r>
                        <a:rPr lang="en-US" sz="1600" b="1"/>
                        <a:t>Video</a:t>
                      </a:r>
                    </a:p>
                  </a:txBody>
                  <a:tcPr anchor="ctr">
                    <a:lnL>
                      <a:noFill/>
                    </a:lnL>
                    <a:lnR>
                      <a:noFill/>
                    </a:lnR>
                    <a:lnT>
                      <a:noFill/>
                    </a:lnT>
                    <a:lnB>
                      <a:noFill/>
                    </a:lnB>
                    <a:solidFill>
                      <a:schemeClr val="bg1">
                        <a:lumMod val="95000"/>
                      </a:schemeClr>
                    </a:solidFill>
                  </a:tcPr>
                </a:tc>
                <a:tc>
                  <a:txBody>
                    <a:bodyPr/>
                    <a:lstStyle/>
                    <a:p>
                      <a:pPr>
                        <a:buNone/>
                      </a:pPr>
                      <a:r>
                        <a:rPr lang="en-US" sz="1600" b="1"/>
                        <a:t>Short Summary</a:t>
                      </a:r>
                    </a:p>
                  </a:txBody>
                  <a:tcPr anchor="ctr">
                    <a:lnL>
                      <a:noFill/>
                    </a:lnL>
                    <a:lnR>
                      <a:noFill/>
                    </a:lnR>
                    <a:lnT>
                      <a:noFill/>
                    </a:lnT>
                    <a:lnB>
                      <a:noFill/>
                    </a:lnB>
                    <a:solidFill>
                      <a:schemeClr val="bg1">
                        <a:lumMod val="95000"/>
                      </a:schemeClr>
                    </a:solidFill>
                  </a:tcPr>
                </a:tc>
                <a:extLst>
                  <a:ext uri="{0D108BD9-81ED-4DB2-BD59-A6C34878D82A}">
                    <a16:rowId xmlns:a16="http://schemas.microsoft.com/office/drawing/2014/main" val="3924248774"/>
                  </a:ext>
                </a:extLst>
              </a:tr>
              <a:tr h="820265">
                <a:tc>
                  <a:txBody>
                    <a:bodyPr/>
                    <a:lstStyle/>
                    <a:p>
                      <a:pPr>
                        <a:buNone/>
                      </a:pPr>
                      <a:r>
                        <a:rPr lang="en-US" sz="1600"/>
                        <a:t>Thurston, B. (2024, October 2). </a:t>
                      </a:r>
                      <a:r>
                        <a:rPr lang="en-US" sz="1600">
                          <a:hlinkClick r:id="rId2"/>
                        </a:rPr>
                        <a:t>Double Check Your AI Writing Outputs</a:t>
                      </a:r>
                      <a:r>
                        <a:rPr lang="en-US" sz="1600"/>
                        <a:t>. </a:t>
                      </a:r>
                      <a:r>
                        <a:rPr lang="en-US" sz="1600" i="1" err="1"/>
                        <a:t>Bloomreach</a:t>
                      </a:r>
                      <a:r>
                        <a:rPr lang="en-US" sz="1600"/>
                        <a:t>.</a:t>
                      </a:r>
                    </a:p>
                  </a:txBody>
                  <a:tcPr anchor="ctr">
                    <a:lnL>
                      <a:noFill/>
                    </a:lnL>
                    <a:lnR>
                      <a:noFill/>
                    </a:lnR>
                    <a:lnT>
                      <a:noFill/>
                    </a:lnT>
                    <a:lnB>
                      <a:noFill/>
                    </a:lnB>
                    <a:noFill/>
                  </a:tcPr>
                </a:tc>
                <a:tc>
                  <a:txBody>
                    <a:bodyPr/>
                    <a:lstStyle/>
                    <a:p>
                      <a:pPr>
                        <a:buNone/>
                      </a:pPr>
                      <a:r>
                        <a:rPr lang="en-US" sz="1600"/>
                        <a:t>Emmy-nominated speaker Baratunde Thurston shares a personal story about using AI to generate content and discovering that AI gives users what it wants, not what is true.</a:t>
                      </a:r>
                    </a:p>
                  </a:txBody>
                  <a:tcPr anchor="ctr">
                    <a:lnL>
                      <a:noFill/>
                    </a:lnL>
                    <a:lnR>
                      <a:noFill/>
                    </a:lnR>
                    <a:lnT>
                      <a:noFill/>
                    </a:lnT>
                    <a:lnB>
                      <a:noFill/>
                    </a:lnB>
                    <a:noFill/>
                  </a:tcPr>
                </a:tc>
                <a:extLst>
                  <a:ext uri="{0D108BD9-81ED-4DB2-BD59-A6C34878D82A}">
                    <a16:rowId xmlns:a16="http://schemas.microsoft.com/office/drawing/2014/main" val="3514029241"/>
                  </a:ext>
                </a:extLst>
              </a:tr>
              <a:tr h="807645">
                <a:tc>
                  <a:txBody>
                    <a:bodyPr/>
                    <a:lstStyle/>
                    <a:p>
                      <a:pPr>
                        <a:buNone/>
                      </a:pPr>
                      <a:r>
                        <a:rPr lang="en-US" sz="1600"/>
                        <a:t>Minecraft Education. (2024, September 3). </a:t>
                      </a:r>
                      <a:r>
                        <a:rPr lang="en-US" sz="1600">
                          <a:hlinkClick r:id="rId3"/>
                        </a:rPr>
                        <a:t>Introducing AI: Building the Basics</a:t>
                      </a:r>
                      <a:r>
                        <a:rPr lang="en-US" sz="1600"/>
                        <a:t>. </a:t>
                      </a:r>
                      <a:r>
                        <a:rPr lang="en-US" sz="1600" i="1"/>
                        <a:t>YouTube</a:t>
                      </a:r>
                      <a:r>
                        <a:rPr lang="en-US" sz="1600"/>
                        <a:t>.</a:t>
                      </a:r>
                    </a:p>
                  </a:txBody>
                  <a:tcPr anchor="ctr">
                    <a:lnL>
                      <a:noFill/>
                    </a:lnL>
                    <a:lnR>
                      <a:noFill/>
                    </a:lnR>
                    <a:lnT>
                      <a:noFill/>
                    </a:lnT>
                    <a:lnB>
                      <a:noFill/>
                    </a:lnB>
                    <a:noFill/>
                  </a:tcPr>
                </a:tc>
                <a:tc>
                  <a:txBody>
                    <a:bodyPr/>
                    <a:lstStyle/>
                    <a:p>
                      <a:pPr>
                        <a:buNone/>
                      </a:pPr>
                      <a:r>
                        <a:rPr lang="en-US" sz="1600"/>
                        <a:t>Part of the AI Adventurers series, this animated video demystifies AI and explains how it works using a chicken and a knight as unlikely pals.</a:t>
                      </a:r>
                    </a:p>
                  </a:txBody>
                  <a:tcPr anchor="ctr">
                    <a:lnL>
                      <a:noFill/>
                    </a:lnL>
                    <a:lnR>
                      <a:noFill/>
                    </a:lnR>
                    <a:lnT>
                      <a:noFill/>
                    </a:lnT>
                    <a:lnB>
                      <a:noFill/>
                    </a:lnB>
                    <a:noFill/>
                  </a:tcPr>
                </a:tc>
                <a:extLst>
                  <a:ext uri="{0D108BD9-81ED-4DB2-BD59-A6C34878D82A}">
                    <a16:rowId xmlns:a16="http://schemas.microsoft.com/office/drawing/2014/main" val="3165202859"/>
                  </a:ext>
                </a:extLst>
              </a:tr>
              <a:tr h="820265">
                <a:tc>
                  <a:txBody>
                    <a:bodyPr/>
                    <a:lstStyle/>
                    <a:p>
                      <a:pPr>
                        <a:buNone/>
                      </a:pPr>
                      <a:r>
                        <a:rPr lang="en-US" sz="1600"/>
                        <a:t>Minecraft Education. (2024, September 3). </a:t>
                      </a:r>
                      <a:r>
                        <a:rPr lang="en-US" sz="1600">
                          <a:hlinkClick r:id="rId4"/>
                        </a:rPr>
                        <a:t>AI in Action: Using AI Tools Responsibly</a:t>
                      </a:r>
                      <a:r>
                        <a:rPr lang="en-US" sz="1600"/>
                        <a:t>. </a:t>
                      </a:r>
                      <a:r>
                        <a:rPr lang="en-US" sz="1600" i="1"/>
                        <a:t>YouTube</a:t>
                      </a:r>
                      <a:r>
                        <a:rPr lang="en-US" sz="1600"/>
                        <a:t>.</a:t>
                      </a:r>
                    </a:p>
                  </a:txBody>
                  <a:tcPr anchor="ctr">
                    <a:lnL>
                      <a:noFill/>
                    </a:lnL>
                    <a:lnR>
                      <a:noFill/>
                    </a:lnR>
                    <a:lnT>
                      <a:noFill/>
                    </a:lnT>
                    <a:lnB>
                      <a:noFill/>
                    </a:lnB>
                    <a:noFill/>
                  </a:tcPr>
                </a:tc>
                <a:tc>
                  <a:txBody>
                    <a:bodyPr/>
                    <a:lstStyle/>
                    <a:p>
                      <a:pPr>
                        <a:buNone/>
                      </a:pPr>
                      <a:r>
                        <a:rPr lang="en-US" sz="1600"/>
                        <a:t>Part of the AI Adventurers series, this animated video teaches students how to use AI tools safely and responsibly, including choosing the right tool for the task and giving detailed instructions.</a:t>
                      </a:r>
                    </a:p>
                  </a:txBody>
                  <a:tcPr anchor="ctr">
                    <a:lnL>
                      <a:noFill/>
                    </a:lnL>
                    <a:lnR>
                      <a:noFill/>
                    </a:lnR>
                    <a:lnT>
                      <a:noFill/>
                    </a:lnT>
                    <a:lnB>
                      <a:noFill/>
                    </a:lnB>
                    <a:noFill/>
                  </a:tcPr>
                </a:tc>
                <a:extLst>
                  <a:ext uri="{0D108BD9-81ED-4DB2-BD59-A6C34878D82A}">
                    <a16:rowId xmlns:a16="http://schemas.microsoft.com/office/drawing/2014/main" val="432518441"/>
                  </a:ext>
                </a:extLst>
              </a:tr>
              <a:tr h="820265">
                <a:tc>
                  <a:txBody>
                    <a:bodyPr/>
                    <a:lstStyle/>
                    <a:p>
                      <a:pPr>
                        <a:buNone/>
                      </a:pPr>
                      <a:r>
                        <a:rPr lang="en-US" sz="1600"/>
                        <a:t>Minecraft Education. (2025, April 8). </a:t>
                      </a:r>
                      <a:r>
                        <a:rPr lang="en-US" sz="1600">
                          <a:hlinkClick r:id="rId5"/>
                        </a:rPr>
                        <a:t>AI Skills Fest: Build AI Skills with Minecraft</a:t>
                      </a:r>
                      <a:r>
                        <a:rPr lang="en-US" sz="1600"/>
                        <a:t>. </a:t>
                      </a:r>
                      <a:r>
                        <a:rPr lang="en-US" sz="1600" i="1"/>
                        <a:t>YouTube</a:t>
                      </a:r>
                      <a:r>
                        <a:rPr lang="en-US" sz="1600"/>
                        <a:t>.</a:t>
                      </a:r>
                    </a:p>
                  </a:txBody>
                  <a:tcPr anchor="ctr">
                    <a:lnL>
                      <a:noFill/>
                    </a:lnL>
                    <a:lnR>
                      <a:noFill/>
                    </a:lnR>
                    <a:lnT>
                      <a:noFill/>
                    </a:lnT>
                    <a:lnB>
                      <a:noFill/>
                    </a:lnB>
                    <a:noFill/>
                  </a:tcPr>
                </a:tc>
                <a:tc>
                  <a:txBody>
                    <a:bodyPr/>
                    <a:lstStyle/>
                    <a:p>
                      <a:pPr>
                        <a:buNone/>
                      </a:pPr>
                      <a:r>
                        <a:rPr lang="en-US" sz="1600"/>
                        <a:t>A compilation video from the AI Adventurers series. The segment beginning at 5:45 explores how AI appears in everyday life and emerging applications such as chatbots.</a:t>
                      </a:r>
                    </a:p>
                  </a:txBody>
                  <a:tcPr anchor="ctr">
                    <a:lnL>
                      <a:noFill/>
                    </a:lnL>
                    <a:lnR>
                      <a:noFill/>
                    </a:lnR>
                    <a:lnT>
                      <a:noFill/>
                    </a:lnT>
                    <a:lnB>
                      <a:noFill/>
                    </a:lnB>
                    <a:noFill/>
                  </a:tcPr>
                </a:tc>
                <a:extLst>
                  <a:ext uri="{0D108BD9-81ED-4DB2-BD59-A6C34878D82A}">
                    <a16:rowId xmlns:a16="http://schemas.microsoft.com/office/drawing/2014/main" val="2115008235"/>
                  </a:ext>
                </a:extLst>
              </a:tr>
              <a:tr h="807645">
                <a:tc>
                  <a:txBody>
                    <a:bodyPr/>
                    <a:lstStyle/>
                    <a:p>
                      <a:pPr>
                        <a:buNone/>
                      </a:pPr>
                      <a:r>
                        <a:rPr lang="en-US" sz="1600"/>
                        <a:t>Common Sense Education. (n.d.). </a:t>
                      </a:r>
                      <a:r>
                        <a:rPr lang="en-US" sz="1600">
                          <a:hlinkClick r:id="rId6"/>
                        </a:rPr>
                        <a:t>Artificial Intelligence: Videos for Students and Teachers</a:t>
                      </a:r>
                      <a:r>
                        <a:rPr lang="en-US" sz="1600"/>
                        <a:t>. </a:t>
                      </a:r>
                      <a:r>
                        <a:rPr lang="en-US" sz="1600" i="1"/>
                        <a:t>YouTube</a:t>
                      </a:r>
                      <a:r>
                        <a:rPr lang="en-US" sz="1600"/>
                        <a:t>.</a:t>
                      </a:r>
                    </a:p>
                  </a:txBody>
                  <a:tcPr anchor="ctr">
                    <a:lnL>
                      <a:noFill/>
                    </a:lnL>
                    <a:lnR>
                      <a:noFill/>
                    </a:lnR>
                    <a:lnT>
                      <a:noFill/>
                    </a:lnT>
                    <a:lnB>
                      <a:noFill/>
                    </a:lnB>
                    <a:noFill/>
                  </a:tcPr>
                </a:tc>
                <a:tc>
                  <a:txBody>
                    <a:bodyPr/>
                    <a:lstStyle/>
                    <a:p>
                      <a:pPr>
                        <a:buNone/>
                      </a:pPr>
                      <a:r>
                        <a:rPr lang="en-US" sz="1600"/>
                        <a:t>A playlist of seven short, accessible videos explaining AI concepts with a friendly tone, including "What is AI?", "What are AI Chatbots?", and "What is ChatGPT?"</a:t>
                      </a:r>
                    </a:p>
                  </a:txBody>
                  <a:tcPr anchor="ctr">
                    <a:lnL>
                      <a:noFill/>
                    </a:lnL>
                    <a:lnR>
                      <a:noFill/>
                    </a:lnR>
                    <a:lnT>
                      <a:noFill/>
                    </a:lnT>
                    <a:lnB>
                      <a:noFill/>
                    </a:lnB>
                    <a:noFill/>
                  </a:tcPr>
                </a:tc>
                <a:extLst>
                  <a:ext uri="{0D108BD9-81ED-4DB2-BD59-A6C34878D82A}">
                    <a16:rowId xmlns:a16="http://schemas.microsoft.com/office/drawing/2014/main" val="186968566"/>
                  </a:ext>
                </a:extLst>
              </a:tr>
              <a:tr h="996937">
                <a:tc>
                  <a:txBody>
                    <a:bodyPr/>
                    <a:lstStyle/>
                    <a:p>
                      <a:pPr>
                        <a:buNone/>
                      </a:pPr>
                      <a:r>
                        <a:rPr lang="en-US" sz="1600"/>
                        <a:t>Association for the Advancement of Artificial Intelligence. (n.d.). </a:t>
                      </a:r>
                      <a:r>
                        <a:rPr lang="en-US" sz="1600">
                          <a:hlinkClick r:id="rId7"/>
                        </a:rPr>
                        <a:t>AAAI Educational AI Videos</a:t>
                      </a:r>
                      <a:r>
                        <a:rPr lang="en-US" sz="1600"/>
                        <a:t>. </a:t>
                      </a:r>
                      <a:r>
                        <a:rPr lang="en-US" sz="1600" i="1"/>
                        <a:t>AAAI</a:t>
                      </a:r>
                      <a:r>
                        <a:rPr lang="en-US" sz="1600"/>
                        <a:t>.</a:t>
                      </a:r>
                    </a:p>
                  </a:txBody>
                  <a:tcPr anchor="ctr">
                    <a:lnL>
                      <a:noFill/>
                    </a:lnL>
                    <a:lnR>
                      <a:noFill/>
                    </a:lnR>
                    <a:lnT>
                      <a:noFill/>
                    </a:lnT>
                    <a:lnB>
                      <a:noFill/>
                    </a:lnB>
                    <a:noFill/>
                  </a:tcPr>
                </a:tc>
                <a:tc>
                  <a:txBody>
                    <a:bodyPr/>
                    <a:lstStyle/>
                    <a:p>
                      <a:pPr>
                        <a:buNone/>
                      </a:pPr>
                      <a:r>
                        <a:rPr lang="en-US" sz="1600"/>
                        <a:t>A curated collection of short, informative videos that often use humor and creativity to explain AI topics. The AAAI competition specifically encourages submissions with "entertainment, creativity, and/or humor."</a:t>
                      </a:r>
                    </a:p>
                  </a:txBody>
                  <a:tcPr anchor="ctr">
                    <a:lnL>
                      <a:noFill/>
                    </a:lnL>
                    <a:lnR>
                      <a:noFill/>
                    </a:lnR>
                    <a:lnT>
                      <a:noFill/>
                    </a:lnT>
                    <a:lnB>
                      <a:noFill/>
                    </a:lnB>
                    <a:noFill/>
                  </a:tcPr>
                </a:tc>
                <a:extLst>
                  <a:ext uri="{0D108BD9-81ED-4DB2-BD59-A6C34878D82A}">
                    <a16:rowId xmlns:a16="http://schemas.microsoft.com/office/drawing/2014/main" val="3280111219"/>
                  </a:ext>
                </a:extLst>
              </a:tr>
            </a:tbl>
          </a:graphicData>
        </a:graphic>
      </p:graphicFrame>
    </p:spTree>
    <p:extLst>
      <p:ext uri="{BB962C8B-B14F-4D97-AF65-F5344CB8AC3E}">
        <p14:creationId xmlns:p14="http://schemas.microsoft.com/office/powerpoint/2010/main" val="408293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05D7A5-684B-5B79-5F01-7F995B270AA3}"/>
              </a:ext>
            </a:extLst>
          </p:cNvPr>
          <p:cNvSpPr>
            <a:spLocks noGrp="1"/>
          </p:cNvSpPr>
          <p:nvPr>
            <p:ph type="title"/>
          </p:nvPr>
        </p:nvSpPr>
        <p:spPr>
          <a:xfrm>
            <a:off x="454616" y="294538"/>
            <a:ext cx="10812934" cy="1033669"/>
          </a:xfrm>
        </p:spPr>
        <p:txBody>
          <a:bodyPr>
            <a:normAutofit/>
          </a:bodyPr>
          <a:lstStyle/>
          <a:p>
            <a:r>
              <a:rPr lang="en-US" sz="3600">
                <a:solidFill>
                  <a:srgbClr val="FFFFFF"/>
                </a:solidFill>
              </a:rPr>
              <a:t>3 Implications and (Lots of) Takeaways for Practice</a:t>
            </a:r>
          </a:p>
        </p:txBody>
      </p:sp>
      <p:sp>
        <p:nvSpPr>
          <p:cNvPr id="3" name="Content Placeholder 2">
            <a:extLst>
              <a:ext uri="{FF2B5EF4-FFF2-40B4-BE49-F238E27FC236}">
                <a16:creationId xmlns:a16="http://schemas.microsoft.com/office/drawing/2014/main" id="{60BB4B4B-3ACA-35C6-D7FE-80B76F6484F2}"/>
              </a:ext>
            </a:extLst>
          </p:cNvPr>
          <p:cNvSpPr>
            <a:spLocks noGrp="1"/>
          </p:cNvSpPr>
          <p:nvPr>
            <p:ph idx="1"/>
          </p:nvPr>
        </p:nvSpPr>
        <p:spPr>
          <a:xfrm>
            <a:off x="453735" y="1925652"/>
            <a:ext cx="5888496" cy="4536351"/>
          </a:xfrm>
        </p:spPr>
        <p:txBody>
          <a:bodyPr vert="horz" lIns="91440" tIns="45720" rIns="91440" bIns="45720" rtlCol="0" anchor="ctr">
            <a:normAutofit lnSpcReduction="10000"/>
          </a:bodyPr>
          <a:lstStyle/>
          <a:p>
            <a:r>
              <a:rPr lang="en-US">
                <a:ea typeface="+mn-lt"/>
                <a:cs typeface="+mn-lt"/>
              </a:rPr>
              <a:t>Warning-only framing can position educators as enforcers and students as potential offenders</a:t>
            </a:r>
            <a:endParaRPr lang="en-US"/>
          </a:p>
          <a:p>
            <a:r>
              <a:rPr lang="en-US">
                <a:ea typeface="+mn-lt"/>
                <a:cs typeface="+mn-lt"/>
              </a:rPr>
              <a:t>Positive partnership framing may be more likely to reach students during independent decision-making moments</a:t>
            </a:r>
            <a:endParaRPr lang="en-US"/>
          </a:p>
          <a:p>
            <a:r>
              <a:rPr lang="en-US">
                <a:ea typeface="+mn-lt"/>
                <a:cs typeface="+mn-lt"/>
              </a:rPr>
              <a:t>Humorous messaging should complement clear policy and serious consequences --&gt; not replace them</a:t>
            </a:r>
            <a:endParaRPr lang="en-US"/>
          </a:p>
        </p:txBody>
      </p:sp>
      <p:sp>
        <p:nvSpPr>
          <p:cNvPr id="4" name="Rectangle: Rounded Corners 3">
            <a:extLst>
              <a:ext uri="{FF2B5EF4-FFF2-40B4-BE49-F238E27FC236}">
                <a16:creationId xmlns:a16="http://schemas.microsoft.com/office/drawing/2014/main" id="{AC6171D5-B8A4-AD75-BA17-7EEB9D67B094}"/>
              </a:ext>
            </a:extLst>
          </p:cNvPr>
          <p:cNvSpPr/>
          <p:nvPr/>
        </p:nvSpPr>
        <p:spPr>
          <a:xfrm>
            <a:off x="6750002" y="2033938"/>
            <a:ext cx="5239862" cy="45293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400" b="1"/>
              <a:t>Presentation Takeaway Toolkit:</a:t>
            </a:r>
          </a:p>
          <a:p>
            <a:pPr algn="ctr"/>
            <a:endParaRPr lang="en-US" sz="2400" b="1"/>
          </a:p>
          <a:p>
            <a:pPr marL="285750" indent="-285750">
              <a:buFont typeface="Arial"/>
              <a:buChar char="•"/>
            </a:pPr>
            <a:r>
              <a:rPr lang="en-US" sz="2000"/>
              <a:t>Downloadable CC media with comics and positive messages</a:t>
            </a:r>
          </a:p>
          <a:p>
            <a:pPr marL="285750" indent="-285750">
              <a:buFont typeface="Arial"/>
              <a:buChar char="•"/>
            </a:pPr>
            <a:r>
              <a:rPr lang="en-US" sz="2000"/>
              <a:t>Links to podcasts</a:t>
            </a:r>
          </a:p>
          <a:p>
            <a:pPr marL="285750" indent="-285750">
              <a:buFont typeface="Arial"/>
              <a:buChar char="•"/>
            </a:pPr>
            <a:r>
              <a:rPr lang="en-US" sz="2000"/>
              <a:t>An outline of the AI </a:t>
            </a:r>
            <a:r>
              <a:rPr lang="en-US" sz="2000" err="1"/>
              <a:t>Humour</a:t>
            </a:r>
            <a:r>
              <a:rPr lang="en-US" sz="2000"/>
              <a:t> workshop</a:t>
            </a:r>
          </a:p>
          <a:p>
            <a:pPr marL="285750" indent="-285750">
              <a:buFont typeface="Arial"/>
              <a:buChar char="•"/>
            </a:pPr>
            <a:r>
              <a:rPr lang="en-US" sz="2000"/>
              <a:t>A copy of these slides</a:t>
            </a:r>
          </a:p>
          <a:p>
            <a:pPr marL="285750" indent="-285750">
              <a:buFont typeface="Arial"/>
              <a:buChar char="•"/>
            </a:pPr>
            <a:endParaRPr lang="en-US"/>
          </a:p>
          <a:p>
            <a:pPr marL="285750" indent="-285750">
              <a:buFont typeface="Arial"/>
              <a:buChar char="•"/>
            </a:pPr>
            <a:endParaRPr lang="en-US"/>
          </a:p>
          <a:p>
            <a:pPr marL="285750" indent="-285750">
              <a:buFont typeface="Arial"/>
              <a:buChar char="•"/>
            </a:pPr>
            <a:endParaRPr lang="en-US"/>
          </a:p>
          <a:p>
            <a:pPr marL="285750" indent="-285750">
              <a:buFont typeface="Arial"/>
              <a:buChar char="•"/>
            </a:pPr>
            <a:endParaRPr lang="en-US"/>
          </a:p>
          <a:p>
            <a:pPr marL="285750" indent="-285750">
              <a:buFont typeface="Arial"/>
              <a:buChar char="•"/>
            </a:pPr>
            <a:endParaRPr lang="en-US"/>
          </a:p>
          <a:p>
            <a:endParaRPr lang="en-US"/>
          </a:p>
        </p:txBody>
      </p:sp>
      <p:pic>
        <p:nvPicPr>
          <p:cNvPr id="5" name="Picture 4" descr="A qr code on a white background&#10;&#10;https://teachingascraft.blog/2026/04/24/937/">
            <a:extLst>
              <a:ext uri="{FF2B5EF4-FFF2-40B4-BE49-F238E27FC236}">
                <a16:creationId xmlns:a16="http://schemas.microsoft.com/office/drawing/2014/main" id="{E229069B-9052-8039-831E-33E65088CB4F}"/>
              </a:ext>
            </a:extLst>
          </p:cNvPr>
          <p:cNvPicPr>
            <a:picLocks noChangeAspect="1"/>
          </p:cNvPicPr>
          <p:nvPr/>
        </p:nvPicPr>
        <p:blipFill>
          <a:blip r:embed="rId3"/>
          <a:stretch>
            <a:fillRect/>
          </a:stretch>
        </p:blipFill>
        <p:spPr>
          <a:xfrm>
            <a:off x="8526317" y="4784147"/>
            <a:ext cx="1627910" cy="1665432"/>
          </a:xfrm>
          <a:prstGeom prst="rect">
            <a:avLst/>
          </a:prstGeom>
        </p:spPr>
      </p:pic>
    </p:spTree>
    <p:extLst>
      <p:ext uri="{BB962C8B-B14F-4D97-AF65-F5344CB8AC3E}">
        <p14:creationId xmlns:p14="http://schemas.microsoft.com/office/powerpoint/2010/main" val="3174183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C66EC-93FB-381C-8080-60C37A890E32}"/>
              </a:ext>
            </a:extLst>
          </p:cNvPr>
          <p:cNvSpPr>
            <a:spLocks noGrp="1"/>
          </p:cNvSpPr>
          <p:nvPr>
            <p:ph type="title"/>
          </p:nvPr>
        </p:nvSpPr>
        <p:spPr>
          <a:xfrm>
            <a:off x="839788" y="365125"/>
            <a:ext cx="10515600" cy="944563"/>
          </a:xfrm>
        </p:spPr>
        <p:txBody>
          <a:bodyPr>
            <a:normAutofit/>
          </a:bodyPr>
          <a:lstStyle/>
          <a:p>
            <a:r>
              <a:rPr lang="en-US" sz="3600"/>
              <a:t>References and More Resources </a:t>
            </a:r>
          </a:p>
        </p:txBody>
      </p:sp>
      <p:sp>
        <p:nvSpPr>
          <p:cNvPr id="7" name="Text Placeholder 6">
            <a:extLst>
              <a:ext uri="{FF2B5EF4-FFF2-40B4-BE49-F238E27FC236}">
                <a16:creationId xmlns:a16="http://schemas.microsoft.com/office/drawing/2014/main" id="{1B971F6F-8F93-1268-B1B3-969037966CA1}"/>
              </a:ext>
            </a:extLst>
          </p:cNvPr>
          <p:cNvSpPr>
            <a:spLocks noGrp="1"/>
          </p:cNvSpPr>
          <p:nvPr>
            <p:ph type="body" idx="1"/>
          </p:nvPr>
        </p:nvSpPr>
        <p:spPr>
          <a:xfrm>
            <a:off x="839788" y="1334799"/>
            <a:ext cx="5157787" cy="385186"/>
          </a:xfrm>
        </p:spPr>
        <p:txBody>
          <a:bodyPr>
            <a:normAutofit fontScale="92500" lnSpcReduction="10000"/>
          </a:bodyPr>
          <a:lstStyle/>
          <a:p>
            <a:r>
              <a:rPr lang="en-US"/>
              <a:t>Presentation References</a:t>
            </a:r>
          </a:p>
        </p:txBody>
      </p:sp>
      <p:sp>
        <p:nvSpPr>
          <p:cNvPr id="3" name="Content Placeholder 2">
            <a:extLst>
              <a:ext uri="{FF2B5EF4-FFF2-40B4-BE49-F238E27FC236}">
                <a16:creationId xmlns:a16="http://schemas.microsoft.com/office/drawing/2014/main" id="{89866B27-A647-AD94-80B2-87F1C11F8D63}"/>
              </a:ext>
            </a:extLst>
          </p:cNvPr>
          <p:cNvSpPr>
            <a:spLocks noGrp="1"/>
          </p:cNvSpPr>
          <p:nvPr>
            <p:ph sz="half" idx="2"/>
          </p:nvPr>
        </p:nvSpPr>
        <p:spPr>
          <a:xfrm>
            <a:off x="412607" y="1835440"/>
            <a:ext cx="5584968" cy="4377314"/>
          </a:xfrm>
        </p:spPr>
        <p:txBody>
          <a:bodyPr vert="horz" lIns="91440" tIns="45720" rIns="91440" bIns="45720" rtlCol="0" anchor="t">
            <a:noAutofit/>
          </a:bodyPr>
          <a:lstStyle/>
          <a:p>
            <a:pPr marL="0" indent="0">
              <a:buNone/>
            </a:pPr>
            <a:r>
              <a:rPr lang="en-US" sz="1200">
                <a:highlight>
                  <a:srgbClr val="FFFFFF"/>
                </a:highlight>
              </a:rPr>
              <a:t>B</a:t>
            </a:r>
            <a:r>
              <a:rPr lang="en-US" sz="1400">
                <a:highlight>
                  <a:srgbClr val="FFFFFF"/>
                </a:highlight>
              </a:rPr>
              <a:t>radt, S. (2004, October 14). Brain takes itself on over immediate vs. delayed gratification. </a:t>
            </a:r>
            <a:r>
              <a:rPr lang="en-US" sz="1400" i="1">
                <a:highlight>
                  <a:srgbClr val="FFFFFF"/>
                </a:highlight>
                <a:hlinkClick r:id="rId2"/>
              </a:rPr>
              <a:t>The Harvard Gazette</a:t>
            </a:r>
            <a:r>
              <a:rPr lang="en-US" sz="1400" i="1">
                <a:highlight>
                  <a:srgbClr val="FFFFFF"/>
                </a:highlight>
              </a:rPr>
              <a:t>.</a:t>
            </a:r>
            <a:r>
              <a:rPr lang="en-US" sz="1400">
                <a:highlight>
                  <a:srgbClr val="FFFFFF"/>
                </a:highlight>
              </a:rPr>
              <a:t> </a:t>
            </a:r>
            <a:endParaRPr lang="en-US">
              <a:ea typeface="+mn-lt"/>
              <a:cs typeface="+mn-lt"/>
            </a:endParaRPr>
          </a:p>
          <a:p>
            <a:pPr marL="0" indent="0">
              <a:buNone/>
            </a:pPr>
            <a:r>
              <a:rPr lang="en-US" sz="1400">
                <a:highlight>
                  <a:srgbClr val="FFFFFF"/>
                </a:highlight>
                <a:ea typeface="+mn-lt"/>
                <a:cs typeface="+mn-lt"/>
              </a:rPr>
              <a:t>Glass, I. (Host). (2025, February 7). </a:t>
            </a:r>
            <a:r>
              <a:rPr lang="en-US" sz="1400" i="1">
                <a:highlight>
                  <a:srgbClr val="FFFFFF"/>
                </a:highlight>
                <a:ea typeface="+mn-lt"/>
                <a:cs typeface="+mn-lt"/>
              </a:rPr>
              <a:t>I</a:t>
            </a:r>
            <a:r>
              <a:rPr lang="en-US" sz="1400" i="1">
                <a:highlight>
                  <a:srgbClr val="FFFFFF"/>
                </a:highlight>
                <a:ea typeface="+mn-lt"/>
                <a:cs typeface="+mn-lt"/>
                <a:hlinkClick r:id="rId3"/>
              </a:rPr>
              <a:t>ra Glass teaches you how to make money</a:t>
            </a:r>
            <a:r>
              <a:rPr lang="en-US" sz="1400">
                <a:highlight>
                  <a:srgbClr val="FFFFFF"/>
                </a:highlight>
                <a:ea typeface="+mn-lt"/>
                <a:cs typeface="+mn-lt"/>
              </a:rPr>
              <a:t> [Audio podcast episode]. </a:t>
            </a:r>
            <a:r>
              <a:rPr lang="en-US" sz="1400" i="1">
                <a:highlight>
                  <a:srgbClr val="FFFFFF"/>
                </a:highlight>
                <a:ea typeface="+mn-lt"/>
                <a:cs typeface="+mn-lt"/>
              </a:rPr>
              <a:t>This American Life Partners</a:t>
            </a:r>
            <a:r>
              <a:rPr lang="en-US" sz="1400">
                <a:highlight>
                  <a:srgbClr val="FFFFFF"/>
                </a:highlight>
                <a:ea typeface="+mn-lt"/>
                <a:cs typeface="+mn-lt"/>
              </a:rPr>
              <a:t>. Apple Podcasts.</a:t>
            </a:r>
            <a:endParaRPr lang="en-US"/>
          </a:p>
          <a:p>
            <a:pPr marL="0" indent="0">
              <a:buNone/>
            </a:pPr>
            <a:r>
              <a:rPr lang="en-US" sz="1400">
                <a:highlight>
                  <a:srgbClr val="FFFFFF"/>
                </a:highlight>
              </a:rPr>
              <a:t>Hoover D.S., Wetter D.W., Vidrine D.J., Nguyen N., Frank S.G., Li Y., Waters A.J., Meade C.D., Vidrine J.I. (2018). Enhancing Smoking Risk Communications: The Influence of Health Literacy and Message Content. </a:t>
            </a:r>
            <a:r>
              <a:rPr lang="en-US" sz="1400" i="1">
                <a:highlight>
                  <a:srgbClr val="FFFFFF"/>
                </a:highlight>
              </a:rPr>
              <a:t>Annals of Behavioral Medicine, 17, </a:t>
            </a:r>
            <a:r>
              <a:rPr lang="en-US" sz="1400">
                <a:highlight>
                  <a:srgbClr val="FFFFFF"/>
                </a:highlight>
              </a:rPr>
              <a:t>52(3):204-215. </a:t>
            </a:r>
            <a:r>
              <a:rPr lang="en-US" sz="1400" err="1">
                <a:highlight>
                  <a:srgbClr val="FFFFFF"/>
                </a:highlight>
                <a:hlinkClick r:id="rId4"/>
              </a:rPr>
              <a:t>doi</a:t>
            </a:r>
            <a:r>
              <a:rPr lang="en-US" sz="1400">
                <a:highlight>
                  <a:srgbClr val="FFFFFF"/>
                </a:highlight>
                <a:hlinkClick r:id="rId4"/>
              </a:rPr>
              <a:t>: 10.1093/</a:t>
            </a:r>
            <a:r>
              <a:rPr lang="en-US" sz="1400" err="1">
                <a:highlight>
                  <a:srgbClr val="FFFFFF"/>
                </a:highlight>
                <a:hlinkClick r:id="rId4"/>
              </a:rPr>
              <a:t>abm</a:t>
            </a:r>
            <a:r>
              <a:rPr lang="en-US" sz="1400">
                <a:highlight>
                  <a:srgbClr val="FFFFFF"/>
                </a:highlight>
                <a:hlinkClick r:id="rId4"/>
              </a:rPr>
              <a:t>/kax042.</a:t>
            </a:r>
            <a:r>
              <a:rPr lang="en-US" sz="1400">
                <a:highlight>
                  <a:srgbClr val="FFFFFF"/>
                </a:highlight>
              </a:rPr>
              <a:t> PMID: 29538662; PMCID: PMC5942894.</a:t>
            </a:r>
            <a:endParaRPr lang="en-US" sz="1400" u="sng">
              <a:highlight>
                <a:srgbClr val="FFFFFF"/>
              </a:highlight>
            </a:endParaRPr>
          </a:p>
          <a:p>
            <a:pPr marL="0" indent="0">
              <a:buNone/>
            </a:pPr>
            <a:r>
              <a:rPr lang="en-US" sz="1400">
                <a:highlight>
                  <a:srgbClr val="FFFFFF"/>
                </a:highlight>
              </a:rPr>
              <a:t>Skurka, C., </a:t>
            </a:r>
            <a:r>
              <a:rPr lang="en-US" sz="1400" err="1">
                <a:highlight>
                  <a:srgbClr val="FFFFFF"/>
                </a:highlight>
              </a:rPr>
              <a:t>Niederdeppe</a:t>
            </a:r>
            <a:r>
              <a:rPr lang="en-US" sz="1400">
                <a:highlight>
                  <a:srgbClr val="FFFFFF"/>
                </a:highlight>
              </a:rPr>
              <a:t>, J., Romero-</a:t>
            </a:r>
            <a:r>
              <a:rPr lang="en-US" sz="1400" err="1">
                <a:highlight>
                  <a:srgbClr val="FFFFFF"/>
                </a:highlight>
              </a:rPr>
              <a:t>Canyas</a:t>
            </a:r>
            <a:r>
              <a:rPr lang="en-US" sz="1400">
                <a:highlight>
                  <a:srgbClr val="FFFFFF"/>
                </a:highlight>
              </a:rPr>
              <a:t>, R., &amp; Acup, D. (2018). Pathways of influence in emotional appeals: Benefits and tradeoffs of using fear or humor to promote climate change-related intentions and risk perceptions. </a:t>
            </a:r>
            <a:r>
              <a:rPr lang="en-US" sz="1400" i="1">
                <a:highlight>
                  <a:srgbClr val="FFFFFF"/>
                </a:highlight>
              </a:rPr>
              <a:t>Journal of Communication, 68</a:t>
            </a:r>
            <a:r>
              <a:rPr lang="en-US" sz="1400">
                <a:highlight>
                  <a:srgbClr val="FFFFFF"/>
                </a:highlight>
              </a:rPr>
              <a:t>(1), 169-193. </a:t>
            </a:r>
            <a:r>
              <a:rPr lang="en-US" sz="1400" u="sng">
                <a:highlight>
                  <a:srgbClr val="FFFFFF"/>
                </a:highlight>
                <a:hlinkClick r:id="rId5"/>
              </a:rPr>
              <a:t>https://doi.org/10.1093/joc/jqx008</a:t>
            </a:r>
            <a:endParaRPr lang="en-US" sz="1400">
              <a:highlight>
                <a:srgbClr val="FFFFFF"/>
              </a:highlight>
            </a:endParaRPr>
          </a:p>
          <a:p>
            <a:pPr marL="0" indent="0">
              <a:buNone/>
            </a:pPr>
            <a:r>
              <a:rPr lang="en-US" sz="1400">
                <a:highlight>
                  <a:srgbClr val="FFFFFF"/>
                </a:highlight>
              </a:rPr>
              <a:t>Stripling, J. (Host). (2025, January 21). </a:t>
            </a:r>
            <a:r>
              <a:rPr lang="en-US" sz="1400" i="1">
                <a:highlight>
                  <a:srgbClr val="FFFFFF"/>
                </a:highlight>
                <a:hlinkClick r:id="rId6"/>
              </a:rPr>
              <a:t>The cheating vibe shift</a:t>
            </a:r>
            <a:r>
              <a:rPr lang="en-US" sz="1400">
                <a:highlight>
                  <a:srgbClr val="FFFFFF"/>
                </a:highlight>
                <a:hlinkClick r:id="rId6"/>
              </a:rPr>
              <a:t> </a:t>
            </a:r>
            <a:r>
              <a:rPr lang="en-US" sz="1400">
                <a:highlight>
                  <a:srgbClr val="FFFFFF"/>
                </a:highlight>
              </a:rPr>
              <a:t>[Audio podcast episode]. In </a:t>
            </a:r>
            <a:r>
              <a:rPr lang="en-US" sz="1400" i="1">
                <a:highlight>
                  <a:srgbClr val="FFFFFF"/>
                </a:highlight>
              </a:rPr>
              <a:t>College matters from The Chronicle</a:t>
            </a:r>
            <a:r>
              <a:rPr lang="en-US" sz="1400">
                <a:highlight>
                  <a:srgbClr val="FFFFFF"/>
                </a:highlight>
              </a:rPr>
              <a:t>. The Chronicle of Higher Education.</a:t>
            </a:r>
          </a:p>
          <a:p>
            <a:pPr marL="0" indent="0">
              <a:buNone/>
            </a:pPr>
            <a:r>
              <a:rPr lang="en-US" sz="1400">
                <a:highlight>
                  <a:srgbClr val="FFFFFF"/>
                </a:highlight>
              </a:rPr>
              <a:t>Zhou, W., &amp; Lee, J. C. (2025). Teaching and learning with instructional humor: A review of five-decades research and further direction. </a:t>
            </a:r>
            <a:r>
              <a:rPr lang="en-US" sz="1400" i="1">
                <a:highlight>
                  <a:srgbClr val="FFFFFF"/>
                </a:highlight>
              </a:rPr>
              <a:t>Frontiers in Psychology, 16,</a:t>
            </a:r>
            <a:r>
              <a:rPr lang="en-US" sz="1400">
                <a:highlight>
                  <a:srgbClr val="FFFFFF"/>
                </a:highlight>
              </a:rPr>
              <a:t> Article 1445362. </a:t>
            </a:r>
            <a:r>
              <a:rPr lang="en-US" sz="1400" u="sng">
                <a:highlight>
                  <a:srgbClr val="FFFFFF"/>
                </a:highlight>
                <a:hlinkClick r:id="rId7"/>
              </a:rPr>
              <a:t>https://doi.org/10.3389/fpsyg.2025.1445362</a:t>
            </a:r>
            <a:endParaRPr lang="en-US" sz="1400">
              <a:highlight>
                <a:srgbClr val="FFFFFF"/>
              </a:highlight>
            </a:endParaRPr>
          </a:p>
          <a:p>
            <a:pPr marL="0" indent="0">
              <a:buNone/>
            </a:pPr>
            <a:endParaRPr lang="en-US" sz="3000"/>
          </a:p>
        </p:txBody>
      </p:sp>
      <p:sp>
        <p:nvSpPr>
          <p:cNvPr id="8" name="Text Placeholder 7">
            <a:extLst>
              <a:ext uri="{FF2B5EF4-FFF2-40B4-BE49-F238E27FC236}">
                <a16:creationId xmlns:a16="http://schemas.microsoft.com/office/drawing/2014/main" id="{C146746F-B39E-27E9-8D11-5B8D05ECB904}"/>
              </a:ext>
            </a:extLst>
          </p:cNvPr>
          <p:cNvSpPr>
            <a:spLocks noGrp="1"/>
          </p:cNvSpPr>
          <p:nvPr>
            <p:ph type="body" sz="quarter" idx="3"/>
          </p:nvPr>
        </p:nvSpPr>
        <p:spPr>
          <a:xfrm>
            <a:off x="6172200" y="1115436"/>
            <a:ext cx="5183188" cy="823912"/>
          </a:xfrm>
        </p:spPr>
        <p:txBody>
          <a:bodyPr>
            <a:normAutofit fontScale="92500" lnSpcReduction="10000"/>
          </a:bodyPr>
          <a:lstStyle/>
          <a:p>
            <a:r>
              <a:rPr lang="en-US"/>
              <a:t>More Resources on </a:t>
            </a:r>
            <a:r>
              <a:rPr lang="en-US" err="1"/>
              <a:t>Humour</a:t>
            </a:r>
            <a:r>
              <a:rPr lang="en-US"/>
              <a:t> and </a:t>
            </a:r>
            <a:r>
              <a:rPr lang="en-US" err="1"/>
              <a:t>Humour</a:t>
            </a:r>
            <a:r>
              <a:rPr lang="en-US"/>
              <a:t> for Engagement and Learning</a:t>
            </a:r>
          </a:p>
        </p:txBody>
      </p:sp>
      <p:sp>
        <p:nvSpPr>
          <p:cNvPr id="9" name="Content Placeholder 8">
            <a:extLst>
              <a:ext uri="{FF2B5EF4-FFF2-40B4-BE49-F238E27FC236}">
                <a16:creationId xmlns:a16="http://schemas.microsoft.com/office/drawing/2014/main" id="{7C06DBE9-5F4B-45D9-6671-3A6F6E67D6ED}"/>
              </a:ext>
            </a:extLst>
          </p:cNvPr>
          <p:cNvSpPr>
            <a:spLocks noGrp="1"/>
          </p:cNvSpPr>
          <p:nvPr>
            <p:ph sz="quarter" idx="4"/>
          </p:nvPr>
        </p:nvSpPr>
        <p:spPr>
          <a:xfrm>
            <a:off x="6102928" y="2124076"/>
            <a:ext cx="5252460" cy="4377314"/>
          </a:xfrm>
        </p:spPr>
        <p:txBody>
          <a:bodyPr vert="horz" lIns="91440" tIns="45720" rIns="91440" bIns="45720" rtlCol="0" anchor="t">
            <a:normAutofit fontScale="92500" lnSpcReduction="10000"/>
          </a:bodyPr>
          <a:lstStyle/>
          <a:p>
            <a:pPr marL="0" indent="0">
              <a:buNone/>
            </a:pPr>
            <a:r>
              <a:rPr lang="en-US" sz="1400">
                <a:solidFill>
                  <a:srgbClr val="27251E"/>
                </a:solidFill>
                <a:latin typeface="Aptos"/>
                <a:ea typeface="Calibri"/>
                <a:cs typeface="Calibri"/>
              </a:rPr>
              <a:t>Brown. J.A. (2024, October 8). </a:t>
            </a:r>
            <a:r>
              <a:rPr lang="en-US" sz="1400" i="1">
                <a:solidFill>
                  <a:srgbClr val="27251E"/>
                </a:solidFill>
                <a:latin typeface="Aptos"/>
                <a:ea typeface="Calibri"/>
                <a:cs typeface="Calibri"/>
              </a:rPr>
              <a:t>Gen Z: Humor as a social commentary tool</a:t>
            </a:r>
            <a:r>
              <a:rPr lang="en-US" sz="1400">
                <a:solidFill>
                  <a:srgbClr val="27251E"/>
                </a:solidFill>
                <a:latin typeface="Aptos"/>
                <a:ea typeface="Calibri"/>
                <a:cs typeface="Calibri"/>
              </a:rPr>
              <a:t> [Video]. YouTube. </a:t>
            </a:r>
            <a:r>
              <a:rPr lang="en-US" sz="1400">
                <a:solidFill>
                  <a:srgbClr val="27251E"/>
                </a:solidFill>
                <a:latin typeface="Aptos"/>
                <a:ea typeface="Calibri"/>
                <a:cs typeface="Calibri"/>
                <a:hlinkClick r:id="rId8"/>
              </a:rPr>
              <a:t>https://youtube.com/watch?v=_9ZSxohvcoY</a:t>
            </a:r>
            <a:endParaRPr lang="en-US" sz="1400">
              <a:solidFill>
                <a:srgbClr val="000000"/>
              </a:solidFill>
              <a:latin typeface="Aptos"/>
              <a:ea typeface="Calibri"/>
              <a:cs typeface="Calibri"/>
            </a:endParaRPr>
          </a:p>
          <a:p>
            <a:pPr marL="0" indent="0">
              <a:buNone/>
            </a:pPr>
            <a:r>
              <a:rPr lang="en-US" sz="1400">
                <a:solidFill>
                  <a:srgbClr val="27251E"/>
                </a:solidFill>
                <a:latin typeface="Aptos"/>
                <a:ea typeface="Calibri"/>
                <a:cs typeface="Calibri"/>
              </a:rPr>
              <a:t>Croon, J. (2019, November 1). </a:t>
            </a:r>
            <a:r>
              <a:rPr lang="en-US" sz="1400" i="1">
                <a:solidFill>
                  <a:srgbClr val="27251E"/>
                </a:solidFill>
                <a:latin typeface="Aptos"/>
                <a:ea typeface="Calibri"/>
                <a:cs typeface="Calibri"/>
              </a:rPr>
              <a:t>Your brain loves learning through laughter</a:t>
            </a:r>
            <a:r>
              <a:rPr lang="en-US" sz="1400">
                <a:solidFill>
                  <a:srgbClr val="27251E"/>
                </a:solidFill>
                <a:latin typeface="Aptos"/>
                <a:ea typeface="Calibri"/>
                <a:cs typeface="Calibri"/>
              </a:rPr>
              <a:t> [Video]. YouTube. </a:t>
            </a:r>
            <a:r>
              <a:rPr lang="en-US" sz="1400">
                <a:solidFill>
                  <a:srgbClr val="27251E"/>
                </a:solidFill>
                <a:latin typeface="Aptos"/>
                <a:ea typeface="Calibri"/>
                <a:cs typeface="Calibri"/>
                <a:hlinkClick r:id="rId9"/>
              </a:rPr>
              <a:t>https://youtube.com/watch?v=4E9sScCXZuE</a:t>
            </a:r>
            <a:endParaRPr lang="en-US" sz="1400">
              <a:solidFill>
                <a:srgbClr val="27251E"/>
              </a:solidFill>
              <a:latin typeface="Aptos"/>
              <a:ea typeface="Calibri"/>
              <a:cs typeface="Calibri"/>
            </a:endParaRPr>
          </a:p>
          <a:p>
            <a:pPr marL="0" indent="0">
              <a:buNone/>
            </a:pPr>
            <a:r>
              <a:rPr lang="en-US" sz="1400" err="1">
                <a:solidFill>
                  <a:srgbClr val="494C4E"/>
                </a:solidFill>
                <a:latin typeface="Aptos"/>
                <a:ea typeface="Calibri"/>
                <a:cs typeface="Calibri"/>
              </a:rPr>
              <a:t>Morreall</a:t>
            </a:r>
            <a:r>
              <a:rPr lang="en-US" sz="1400">
                <a:solidFill>
                  <a:srgbClr val="494C4E"/>
                </a:solidFill>
                <a:latin typeface="Aptos"/>
                <a:ea typeface="Calibri"/>
                <a:cs typeface="Calibri"/>
              </a:rPr>
              <a:t>, J. (2009). </a:t>
            </a:r>
            <a:r>
              <a:rPr lang="en-US" sz="1400" b="1">
                <a:solidFill>
                  <a:srgbClr val="27251E"/>
                </a:solidFill>
                <a:latin typeface="Aptos"/>
                <a:ea typeface="Calibri"/>
                <a:cs typeface="Calibri"/>
                <a:hlinkClick r:id="rId10"/>
              </a:rPr>
              <a:t>Humor as cognitive play</a:t>
            </a:r>
            <a:r>
              <a:rPr lang="en-US" sz="1400">
                <a:solidFill>
                  <a:srgbClr val="494C4E"/>
                </a:solidFill>
                <a:latin typeface="Aptos"/>
                <a:ea typeface="Calibri"/>
                <a:cs typeface="Calibri"/>
              </a:rPr>
              <a:t>. In </a:t>
            </a:r>
            <a:r>
              <a:rPr lang="en-US" sz="1400" i="1">
                <a:solidFill>
                  <a:srgbClr val="494C4E"/>
                </a:solidFill>
                <a:latin typeface="Aptos"/>
                <a:ea typeface="Calibri"/>
                <a:cs typeface="Calibri"/>
              </a:rPr>
              <a:t>Theories of Humor</a:t>
            </a:r>
            <a:r>
              <a:rPr lang="en-US" sz="1400">
                <a:solidFill>
                  <a:srgbClr val="494C4E"/>
                </a:solidFill>
                <a:latin typeface="Aptos"/>
                <a:ea typeface="Calibri"/>
                <a:cs typeface="Calibri"/>
              </a:rPr>
              <a:t> (pp. 45-67). Cambridge University Press.</a:t>
            </a:r>
            <a:endParaRPr lang="en-US" sz="1400">
              <a:solidFill>
                <a:srgbClr val="27251E"/>
              </a:solidFill>
              <a:latin typeface="Aptos"/>
              <a:ea typeface="Calibri"/>
              <a:cs typeface="Calibri"/>
            </a:endParaRPr>
          </a:p>
          <a:p>
            <a:pPr marL="0" indent="0">
              <a:buNone/>
            </a:pPr>
            <a:r>
              <a:rPr lang="en-US" sz="1400">
                <a:solidFill>
                  <a:srgbClr val="494C4E"/>
                </a:solidFill>
                <a:latin typeface="Aptos"/>
                <a:ea typeface="Calibri"/>
                <a:cs typeface="Calibri"/>
              </a:rPr>
              <a:t>Lintott, S. (2016). </a:t>
            </a:r>
            <a:r>
              <a:rPr lang="en-US" sz="1400" b="1">
                <a:solidFill>
                  <a:srgbClr val="27251E"/>
                </a:solidFill>
                <a:latin typeface="Aptos"/>
                <a:ea typeface="Calibri"/>
                <a:cs typeface="Calibri"/>
                <a:hlinkClick r:id="rId11"/>
              </a:rPr>
              <a:t>Superiority and Humor.</a:t>
            </a:r>
            <a:r>
              <a:rPr lang="en-US" sz="1400">
                <a:solidFill>
                  <a:srgbClr val="27251E"/>
                </a:solidFill>
                <a:latin typeface="Aptos"/>
                <a:ea typeface="Calibri"/>
                <a:cs typeface="Calibri"/>
              </a:rPr>
              <a:t> In </a:t>
            </a:r>
            <a:r>
              <a:rPr lang="en-US" sz="1400" i="1">
                <a:solidFill>
                  <a:srgbClr val="27251E"/>
                </a:solidFill>
                <a:latin typeface="Aptos"/>
                <a:ea typeface="Calibri"/>
                <a:cs typeface="Calibri"/>
              </a:rPr>
              <a:t>Philosophy of Humor</a:t>
            </a:r>
            <a:r>
              <a:rPr lang="en-US" sz="1400">
                <a:solidFill>
                  <a:srgbClr val="27251E"/>
                </a:solidFill>
                <a:latin typeface="Aptos"/>
                <a:ea typeface="Calibri"/>
                <a:cs typeface="Calibri"/>
              </a:rPr>
              <a:t> (pp. 89-102). Routledge.</a:t>
            </a:r>
          </a:p>
          <a:p>
            <a:pPr marL="0" indent="0">
              <a:buNone/>
            </a:pPr>
            <a:r>
              <a:rPr lang="en-US" sz="1400" err="1">
                <a:solidFill>
                  <a:srgbClr val="494C4E"/>
                </a:solidFill>
                <a:latin typeface="Aptos"/>
                <a:ea typeface="Calibri"/>
                <a:cs typeface="Calibri"/>
              </a:rPr>
              <a:t>Nijholt</a:t>
            </a:r>
            <a:r>
              <a:rPr lang="en-US" sz="1400">
                <a:solidFill>
                  <a:srgbClr val="494C4E"/>
                </a:solidFill>
                <a:latin typeface="Aptos"/>
                <a:ea typeface="Calibri"/>
                <a:cs typeface="Calibri"/>
              </a:rPr>
              <a:t>, A. (2020). </a:t>
            </a:r>
            <a:r>
              <a:rPr lang="en-US" sz="1400" b="1">
                <a:solidFill>
                  <a:srgbClr val="27251E"/>
                </a:solidFill>
                <a:latin typeface="Aptos"/>
                <a:ea typeface="Calibri"/>
                <a:cs typeface="Calibri"/>
                <a:hlinkClick r:id="rId12"/>
              </a:rPr>
              <a:t>All the world's a stage: incongruity </a:t>
            </a:r>
            <a:r>
              <a:rPr lang="en-US" sz="1400" b="1" err="1">
                <a:solidFill>
                  <a:srgbClr val="27251E"/>
                </a:solidFill>
                <a:latin typeface="Aptos"/>
                <a:ea typeface="Calibri"/>
                <a:cs typeface="Calibri"/>
                <a:hlinkClick r:id="rId12"/>
              </a:rPr>
              <a:t>humour</a:t>
            </a:r>
            <a:r>
              <a:rPr lang="en-US" sz="1400" b="1">
                <a:solidFill>
                  <a:srgbClr val="27251E"/>
                </a:solidFill>
                <a:latin typeface="Aptos"/>
                <a:ea typeface="Calibri"/>
                <a:cs typeface="Calibri"/>
                <a:hlinkClick r:id="rId12"/>
              </a:rPr>
              <a:t> revisited.</a:t>
            </a:r>
            <a:r>
              <a:rPr lang="en-US" sz="1400">
                <a:solidFill>
                  <a:srgbClr val="494C4E"/>
                </a:solidFill>
                <a:latin typeface="Aptos"/>
                <a:ea typeface="Calibri"/>
                <a:cs typeface="Calibri"/>
              </a:rPr>
              <a:t> </a:t>
            </a:r>
            <a:r>
              <a:rPr lang="en-US" sz="1400" i="1">
                <a:solidFill>
                  <a:srgbClr val="494C4E"/>
                </a:solidFill>
                <a:latin typeface="Aptos"/>
                <a:ea typeface="Calibri"/>
                <a:cs typeface="Calibri"/>
              </a:rPr>
              <a:t>Humor in Human-Computer Interaction</a:t>
            </a:r>
            <a:r>
              <a:rPr lang="en-US" sz="1400">
                <a:solidFill>
                  <a:srgbClr val="494C4E"/>
                </a:solidFill>
                <a:latin typeface="Aptos"/>
                <a:ea typeface="Calibri"/>
                <a:cs typeface="Calibri"/>
              </a:rPr>
              <a:t>. Springer.</a:t>
            </a:r>
            <a:endParaRPr lang="en-US" sz="1400">
              <a:solidFill>
                <a:srgbClr val="000000"/>
              </a:solidFill>
              <a:latin typeface="Aptos"/>
              <a:ea typeface="Calibri"/>
              <a:cs typeface="Calibri"/>
            </a:endParaRPr>
          </a:p>
          <a:p>
            <a:pPr marL="0" indent="0">
              <a:buNone/>
            </a:pPr>
            <a:endParaRPr lang="en-US" sz="1400">
              <a:solidFill>
                <a:srgbClr val="494C4E"/>
              </a:solidFill>
              <a:latin typeface="Aptos"/>
              <a:ea typeface="Calibri"/>
              <a:cs typeface="Calibri"/>
            </a:endParaRPr>
          </a:p>
          <a:p>
            <a:pPr marL="0" indent="0">
              <a:buNone/>
            </a:pPr>
            <a:endParaRPr lang="en-US" sz="1400">
              <a:solidFill>
                <a:srgbClr val="494C4E"/>
              </a:solidFill>
              <a:latin typeface="Aptos"/>
              <a:ea typeface="Calibri"/>
              <a:cs typeface="Calibri"/>
            </a:endParaRPr>
          </a:p>
          <a:p>
            <a:pPr marL="0" indent="0">
              <a:buNone/>
            </a:pPr>
            <a:r>
              <a:rPr lang="en-US" sz="1400" b="1">
                <a:solidFill>
                  <a:srgbClr val="494C4E"/>
                </a:solidFill>
                <a:latin typeface="Aptos"/>
                <a:ea typeface="Calibri"/>
                <a:cs typeface="Calibri"/>
              </a:rPr>
              <a:t>Notes: </a:t>
            </a:r>
          </a:p>
          <a:p>
            <a:pPr>
              <a:buNone/>
            </a:pPr>
            <a:r>
              <a:rPr lang="en-US" sz="1500">
                <a:latin typeface="Aptos"/>
                <a:ea typeface="Calibri"/>
                <a:cs typeface="Calibri"/>
              </a:rPr>
              <a:t>This work is licensed under the </a:t>
            </a:r>
            <a:r>
              <a:rPr lang="en-US" sz="1500">
                <a:latin typeface="Aptos"/>
                <a:ea typeface="Calibri"/>
                <a:cs typeface="Calibri"/>
                <a:hlinkClick r:id="rId13">
                  <a:extLst>
                    <a:ext uri="{A12FA001-AC4F-418D-AE19-62706E023703}">
                      <ahyp:hlinkClr xmlns:ahyp="http://schemas.microsoft.com/office/drawing/2018/hyperlinkcolor" val="tx"/>
                    </a:ext>
                  </a:extLst>
                </a:hlinkClick>
              </a:rPr>
              <a:t>Creative Commons Attribution-</a:t>
            </a:r>
            <a:r>
              <a:rPr lang="en-US" sz="1500" err="1">
                <a:latin typeface="Aptos"/>
                <a:ea typeface="Calibri"/>
                <a:cs typeface="Calibri"/>
                <a:hlinkClick r:id="rId13">
                  <a:extLst>
                    <a:ext uri="{A12FA001-AC4F-418D-AE19-62706E023703}">
                      <ahyp:hlinkClr xmlns:ahyp="http://schemas.microsoft.com/office/drawing/2018/hyperlinkcolor" val="tx"/>
                    </a:ext>
                  </a:extLst>
                </a:hlinkClick>
              </a:rPr>
              <a:t>NonCommercial</a:t>
            </a:r>
            <a:r>
              <a:rPr lang="en-US" sz="1500">
                <a:latin typeface="Aptos"/>
                <a:ea typeface="Calibri"/>
                <a:cs typeface="Calibri"/>
                <a:hlinkClick r:id="rId13">
                  <a:extLst>
                    <a:ext uri="{A12FA001-AC4F-418D-AE19-62706E023703}">
                      <ahyp:hlinkClr xmlns:ahyp="http://schemas.microsoft.com/office/drawing/2018/hyperlinkcolor" val="tx"/>
                    </a:ext>
                  </a:extLst>
                </a:hlinkClick>
              </a:rPr>
              <a:t>-</a:t>
            </a:r>
            <a:r>
              <a:rPr lang="en-US" sz="1500" err="1">
                <a:latin typeface="Aptos"/>
                <a:ea typeface="Calibri"/>
                <a:cs typeface="Calibri"/>
                <a:hlinkClick r:id="rId13">
                  <a:extLst>
                    <a:ext uri="{A12FA001-AC4F-418D-AE19-62706E023703}">
                      <ahyp:hlinkClr xmlns:ahyp="http://schemas.microsoft.com/office/drawing/2018/hyperlinkcolor" val="tx"/>
                    </a:ext>
                  </a:extLst>
                </a:hlinkClick>
              </a:rPr>
              <a:t>ShareAlike</a:t>
            </a:r>
            <a:r>
              <a:rPr lang="en-US" sz="1500">
                <a:latin typeface="Aptos"/>
                <a:ea typeface="Calibri"/>
                <a:cs typeface="Calibri"/>
                <a:hlinkClick r:id="rId13">
                  <a:extLst>
                    <a:ext uri="{A12FA001-AC4F-418D-AE19-62706E023703}">
                      <ahyp:hlinkClr xmlns:ahyp="http://schemas.microsoft.com/office/drawing/2018/hyperlinkcolor" val="tx"/>
                    </a:ext>
                  </a:extLst>
                </a:hlinkClick>
              </a:rPr>
              <a:t> 4.0</a:t>
            </a:r>
            <a:r>
              <a:rPr lang="en-US" sz="1500">
                <a:latin typeface="Aptos"/>
                <a:ea typeface="Calibri"/>
                <a:cs typeface="Calibri"/>
              </a:rPr>
              <a:t> International License.</a:t>
            </a:r>
          </a:p>
          <a:p>
            <a:pPr>
              <a:buNone/>
            </a:pPr>
            <a:r>
              <a:rPr lang="en-US" sz="1500">
                <a:solidFill>
                  <a:srgbClr val="000000"/>
                </a:solidFill>
                <a:latin typeface="Aptos"/>
                <a:ea typeface="Calibri"/>
                <a:cs typeface="Calibri"/>
              </a:rPr>
              <a:t>Microsoft 365 Copilot was used to format the references and provide feedback on alignment between slide content and presentation notes</a:t>
            </a:r>
          </a:p>
        </p:txBody>
      </p:sp>
    </p:spTree>
    <p:extLst>
      <p:ext uri="{BB962C8B-B14F-4D97-AF65-F5344CB8AC3E}">
        <p14:creationId xmlns:p14="http://schemas.microsoft.com/office/powerpoint/2010/main" val="15624459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8</Slides>
  <Notes>2</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Beyond Warnings: Using Humour to Talk About AI Use</vt:lpstr>
      <vt:lpstr>ikael Häggström, M.D. Author info - Reusing images- using source images by various creators (see above), CC BY 4.0, via Wikimedia Commons</vt:lpstr>
      <vt:lpstr>How Anonymity and Assumptions About Other Shift Our Behaviours</vt:lpstr>
      <vt:lpstr>Message Framing and Behaviour Change</vt:lpstr>
      <vt:lpstr>90-minute self-paced faculty "workshop" outline and activities</vt:lpstr>
      <vt:lpstr>Selected Videos on AI Education with a Humourous Frame and/or a Positive Message</vt:lpstr>
      <vt:lpstr>3 Implications and (Lots of) Takeaways for Practice</vt:lpstr>
      <vt:lpstr>References and More 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5</cp:revision>
  <dcterms:created xsi:type="dcterms:W3CDTF">2026-04-23T02:04:00Z</dcterms:created>
  <dcterms:modified xsi:type="dcterms:W3CDTF">2026-04-29T14:48:14Z</dcterms:modified>
</cp:coreProperties>
</file>