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6F1DE-2D76-72C7-D57D-2F6032AA3460}" v="60" dt="2025-02-13T21:05:58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94"/>
  </p:normalViewPr>
  <p:slideViewPr>
    <p:cSldViewPr snapToGrid="0">
      <p:cViewPr varScale="1">
        <p:scale>
          <a:sx n="97" d="100"/>
          <a:sy n="97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AEC41-C3A7-4510-A93E-4911884DB9CE}" type="datetimeFigureOut">
              <a:t>4/29/26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5AF61-C0A4-42B7-946C-BCDFEE9D1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9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Join this one-hour workshop to reflect on the "serious </a:t>
            </a:r>
            <a:r>
              <a:rPr lang="en-US" dirty="0" err="1">
                <a:ea typeface="Calibri"/>
                <a:cs typeface="Calibri"/>
              </a:rPr>
              <a:t>humour</a:t>
            </a:r>
            <a:r>
              <a:rPr lang="en-US" dirty="0">
                <a:ea typeface="Calibri"/>
                <a:cs typeface="Calibri"/>
              </a:rPr>
              <a:t>" about AI in open source illustrations and cartoons available on the internet. Consider how you might use an image to open the conversation with students about AI.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AF61-C0A4-42B7-946C-BCDFEE9D1E07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s/creativecommons.org/licenses/by/3.0/" TargetMode="External"/><Relationship Id="rId2" Type="http://schemas.openxmlformats.org/officeDocument/2006/relationships/hyperlink" Target="https://www.deviantart.com/diamonddmgirl/art/On-AI-106292348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mons.wikimedia.org/wiki/File:KickMe-E.png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deed.en" TargetMode="External"/><Relationship Id="rId2" Type="http://schemas.openxmlformats.org/officeDocument/2006/relationships/hyperlink" Target="https://www.deviantart.com/bluebottleflyer/art/AI-Don-t-Fly-941062479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deviantart.com/tag/noaiart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2.0/deed.en" TargetMode="External"/><Relationship Id="rId2" Type="http://schemas.openxmlformats.org/officeDocument/2006/relationships/hyperlink" Target="https://www.flickr.com/photos/dogtrax/albums/72177720307704058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2.0/deed.en" TargetMode="External"/><Relationship Id="rId2" Type="http://schemas.openxmlformats.org/officeDocument/2006/relationships/hyperlink" Target="https://dogtrax.edublogs.org/2023/11/17/design-a-new-yorker-mag-cover-ai-issue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ewyorker.com/ai-issue-2023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01.safelinks.protection.outlook.com/?url=http%3A%2F%2Fwww.normanandozi.com%2F&amp;data=05%7C02%7CEpaulson%40conestogac.on.ca%7C4de6247f25894b02bac908dd3a06d90a%7C4ddd393ae98a4404841fc4becdd925a5%7C0%7C0%7C638730523278176904%7CUnknown%7CTWFpbGZsb3d8eyJFbXB0eU1hcGkiOnRydWUsIlYiOiIwLjAuMDAwMCIsIlAiOiJXaW4zMiIsIkFOIjoiTWFpbCIsIldUIjoyfQ%3D%3D%7C0%7C%7C%7C&amp;sdata=Fn7KPk%2FxrMd2rGNfU7lzdMZSel1M7d2FobDmS7nyyqM%3D&amp;reserved=0" TargetMode="External"/><Relationship Id="rId2" Type="http://schemas.openxmlformats.org/officeDocument/2006/relationships/hyperlink" Target="https://www.normanandozi.com/category/artificial-intelligence-comics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hyperlink" Target="https://can01.safelinks.protection.outlook.com/?url=http%3A%2F%2Fwww.normanandozi.com%2F&amp;data=05%7C02%7CEpaulson%40conestogac.on.ca%7C4de6247f25894b02bac908dd3a06d90a%7C4ddd393ae98a4404841fc4becdd925a5%7C0%7C0%7C638730523278212193%7CUnknown%7CTWFpbGZsb3d8eyJFbXB0eU1hcGkiOnRydWUsIlYiOiIwLjAuMDAwMCIsIlAiOiJXaW4zMiIsIkFOIjoiTWFpbCIsIldUIjoyfQ%3D%3D%7C0%7C%7C%7C&amp;sdata=xp7BobVkivb6tJagueF%2Faa3ESZ3gZouzrExrb71zrJE%3D&amp;reserved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en" TargetMode="External"/><Relationship Id="rId2" Type="http://schemas.openxmlformats.org/officeDocument/2006/relationships/hyperlink" Target="https://www.google.com/url?sa=i&amp;url=https%3A%2F%2Fwww.ofai.at%2Fevents4&amp;psig=AOvVaw0pYcOvwxWfQpRNyebdZieh&amp;ust=1737239609095000&amp;source=images&amp;cd=vfe&amp;opi=89978449&amp;ved=0CBgQ3YkBahcKEwiAx5aH6P2KAxUAAAAAHQAAAAAQC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" TargetMode="External"/><Relationship Id="rId2" Type="http://schemas.openxmlformats.org/officeDocument/2006/relationships/hyperlink" Target="https://commons.wikimedia.org/wiki/File:Computer_definition_of_extra_hot.pn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Jokes and Cartoons – Is it Funny? And Why?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8521"/>
            <a:ext cx="9144000" cy="261483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Elan Paulson, PhD</a:t>
            </a:r>
          </a:p>
          <a:p>
            <a:r>
              <a:rPr lang="en-US" dirty="0"/>
              <a:t>Teaching Innovation Consultant</a:t>
            </a:r>
          </a:p>
          <a:p>
            <a:r>
              <a:rPr lang="en-US" dirty="0"/>
              <a:t>Teaching and Learning</a:t>
            </a:r>
          </a:p>
          <a:p>
            <a:endParaRPr lang="en-US" dirty="0"/>
          </a:p>
          <a:p>
            <a:r>
              <a:rPr lang="en-US" dirty="0"/>
              <a:t>Note: All images are sourced from the internet and are creative commons-licensed or have received the creators' approval to share. If you wish to use any of these images, please provide attributions to the authors accordingly.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3DDD-33C7-201F-533F-F2A79CB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06078" cy="1325563"/>
          </a:xfrm>
        </p:spPr>
        <p:txBody>
          <a:bodyPr>
            <a:noAutofit/>
          </a:bodyPr>
          <a:lstStyle/>
          <a:p>
            <a:r>
              <a:rPr lang="en-CA" sz="3600" dirty="0">
                <a:hlinkClick r:id="rId2"/>
              </a:rPr>
              <a:t>On AI by diamonddmgirl </a:t>
            </a:r>
            <a:r>
              <a:rPr lang="en-CA" sz="3600" dirty="0"/>
              <a:t>is licensed </a:t>
            </a:r>
            <a:r>
              <a:rPr lang="en-CA" sz="3600" dirty="0">
                <a:hlinkClick r:id="rId3"/>
              </a:rPr>
              <a:t>CC BY 3.0</a:t>
            </a:r>
            <a:endParaRPr lang="en-US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1C9F0F-633B-E9D7-DAA9-6E54EBCDE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183" y="2178119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02122"/>
                </a:solidFill>
                <a:latin typeface="Lato" panose="020F0502020204030203" pitchFamily="34" charset="0"/>
              </a:rPr>
              <a:t>In the first panel, a red character with its hands up says, "AI can't draw fingers." A green artist character next to an easel and with a drawing instrument in its hand says, "I struggle with those myself."</a:t>
            </a:r>
            <a:endParaRPr lang="en-US" altLang="en-US" sz="1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02122"/>
                </a:solidFill>
                <a:latin typeface="Lato" panose="020F0502020204030203" pitchFamily="34" charset="0"/>
              </a:rPr>
              <a:t>In the second panel, the red character says, "AI is soulless!" The green character replies, "My art is pretty unemotional too."</a:t>
            </a:r>
            <a:endParaRPr lang="en-US" altLang="en-US" sz="1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02122"/>
                </a:solidFill>
                <a:latin typeface="Lato" panose="020F0502020204030203" pitchFamily="34" charset="0"/>
              </a:rPr>
              <a:t>In the third panel, a smaller blue character appears on top of the red character and says, "AI is a tech hype bubble based on theft."</a:t>
            </a:r>
            <a:endParaRPr lang="en-US" altLang="en-US" sz="1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02122"/>
                </a:solidFill>
                <a:latin typeface="Lato" panose="020F0502020204030203" pitchFamily="34" charset="0"/>
              </a:rPr>
              <a:t>In the fourth panel, the green character says, "Okay, I can't say I'm one of those."</a:t>
            </a:r>
            <a:endParaRPr lang="en-US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30" name="Picture 6" descr="Two characters talking about the relative merits of AI and human artists">
            <a:extLst>
              <a:ext uri="{FF2B5EF4-FFF2-40B4-BE49-F238E27FC236}">
                <a16:creationId xmlns:a16="http://schemas.microsoft.com/office/drawing/2014/main" id="{BC50DA4A-4107-6F15-F419-292200318F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55" y="127184"/>
            <a:ext cx="2641452" cy="66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5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9A7B-0CB8-2BF8-BAA5-B5D4660D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ptos"/>
              </a:rPr>
              <a:t>Kick Me-E by </a:t>
            </a:r>
            <a:r>
              <a:rPr lang="en-US" sz="2800" dirty="0">
                <a:latin typeface="Aptos"/>
                <a:hlinkClick r:id="rId2"/>
              </a:rPr>
              <a:t>Werner Huth</a:t>
            </a:r>
            <a:r>
              <a:rPr lang="en-US" sz="2800">
                <a:latin typeface="Aptos"/>
              </a:rPr>
              <a:t>, CC0, via Wikimedia Commons</a:t>
            </a:r>
            <a:endParaRPr lang="en-US" sz="2800"/>
          </a:p>
        </p:txBody>
      </p:sp>
      <p:pic>
        <p:nvPicPr>
          <p:cNvPr id="5" name="Picture Placeholder 4" descr="File:KickMe-E.png">
            <a:extLst>
              <a:ext uri="{FF2B5EF4-FFF2-40B4-BE49-F238E27FC236}">
                <a16:creationId xmlns:a16="http://schemas.microsoft.com/office/drawing/2014/main" id="{954AB2A7-D927-AC94-E1A3-103B029146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1" r="-225" b="8597"/>
          <a:stretch/>
        </p:blipFill>
        <p:spPr>
          <a:xfrm>
            <a:off x="5197043" y="715739"/>
            <a:ext cx="6186074" cy="54199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599B5-85DC-7268-D487-6CAD7E85F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7813"/>
            <a:ext cx="3932237" cy="33911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 dirty="0"/>
              <a:t>One robot is carrying drinks on a tray and moving towards to white male pilots in charge of a dashboard. A second robot is walking away empty-handed but with a smile on his face. The pilots have signs on their backs "kick me" and "me too" and the screen is using an offensive finger gesture. </a:t>
            </a:r>
          </a:p>
          <a:p>
            <a:r>
              <a:rPr lang="en-US" sz="1800" dirty="0"/>
              <a:t>One person says, "I harbor the suspicion that our AI is contriving something against us!”</a:t>
            </a:r>
          </a:p>
          <a:p>
            <a:endParaRPr lang="en-US" sz="1800" dirty="0"/>
          </a:p>
          <a:p>
            <a:r>
              <a:rPr lang="en-US" sz="1800" dirty="0"/>
              <a:t>NOTE: There is a hand gesture in this cartoon some might find offensive.</a:t>
            </a:r>
          </a:p>
        </p:txBody>
      </p:sp>
    </p:spTree>
    <p:extLst>
      <p:ext uri="{BB962C8B-B14F-4D97-AF65-F5344CB8AC3E}">
        <p14:creationId xmlns:p14="http://schemas.microsoft.com/office/powerpoint/2010/main" val="397572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772C-4F55-22FF-595C-3EA719395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>
                <a:hlinkClick r:id="rId2"/>
              </a:rPr>
              <a:t>AI Don't Fly</a:t>
            </a:r>
            <a:r>
              <a:rPr lang="en-US" sz="2400"/>
              <a:t> by </a:t>
            </a:r>
            <a:r>
              <a:rPr lang="en-US" sz="2400" err="1"/>
              <a:t>BluebottleFlyer</a:t>
            </a:r>
            <a:r>
              <a:rPr lang="en-US" sz="2400"/>
              <a:t> is </a:t>
            </a:r>
            <a:r>
              <a:rPr lang="en-US" sz="2400" dirty="0">
                <a:hlinkClick r:id="rId3"/>
              </a:rPr>
              <a:t>CC BY-ND 3.0</a:t>
            </a:r>
            <a:endParaRPr lang="en-US" sz="2400" dirty="0"/>
          </a:p>
        </p:txBody>
      </p:sp>
      <p:pic>
        <p:nvPicPr>
          <p:cNvPr id="6" name="Picture Placeholder 5" descr="A bluebottle fly that is mad about a fake bluebottle fly that is doing a poor job of imitating him">
            <a:extLst>
              <a:ext uri="{FF2B5EF4-FFF2-40B4-BE49-F238E27FC236}">
                <a16:creationId xmlns:a16="http://schemas.microsoft.com/office/drawing/2014/main" id="{71E148F9-4D3C-7744-FADE-FE30FA8577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301" b="301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C1FBF-36EA-3DB6-D1F8-B7D9FC5D1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17227"/>
            <a:ext cx="3932237" cy="33517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A mechanical looking and sounding bluebottle fly says, "Hi. '</a:t>
            </a:r>
            <a:r>
              <a:rPr lang="en-US" sz="1800" err="1">
                <a:ea typeface="+mn-lt"/>
                <a:cs typeface="+mn-lt"/>
              </a:rPr>
              <a:t>Im</a:t>
            </a:r>
            <a:r>
              <a:rPr lang="en-US" sz="1800" dirty="0">
                <a:ea typeface="+mn-lt"/>
                <a:cs typeface="+mn-lt"/>
              </a:rPr>
              <a:t> flyer. I'm a funny fly. Buzz </a:t>
            </a:r>
            <a:r>
              <a:rPr lang="en-US" sz="1800" err="1">
                <a:ea typeface="+mn-lt"/>
                <a:cs typeface="+mn-lt"/>
              </a:rPr>
              <a:t>buzz</a:t>
            </a:r>
            <a:r>
              <a:rPr lang="en-US" sz="1800" dirty="0">
                <a:ea typeface="+mn-lt"/>
                <a:cs typeface="+mn-lt"/>
              </a:rPr>
              <a:t>." A second fly holding a no-AI sign looks critically at the first fly and says, "Yeah you're hilarious. I'm splitting my sides."</a:t>
            </a:r>
          </a:p>
          <a:p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The author's caption says: My two pennies on this subject...you wouldn't replace Flyer with a robot - same should go for us human artists. </a:t>
            </a:r>
            <a:r>
              <a:rPr lang="en-US" sz="1800" u="sng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#noaiart</a:t>
            </a:r>
            <a:r>
              <a:rPr lang="en-US" sz="1800" dirty="0">
                <a:solidFill>
                  <a:srgbClr val="C9CACF"/>
                </a:solidFill>
                <a:ea typeface="+mn-lt"/>
                <a:cs typeface="+mn-lt"/>
              </a:rPr>
              <a:t> 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4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0099-7AB3-516F-F84F-A321CA75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055219" cy="98271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dirty="0">
                <a:hlinkClick r:id="rId2"/>
              </a:rPr>
              <a:t>It's Only AI 3 (Bragging Bots)</a:t>
            </a:r>
            <a:r>
              <a:rPr lang="en-US" sz="2000" dirty="0"/>
              <a:t> by </a:t>
            </a:r>
            <a:r>
              <a:rPr lang="en-US" sz="2000" dirty="0" err="1"/>
              <a:t>Dogtrax</a:t>
            </a:r>
            <a:r>
              <a:rPr lang="en-US" sz="2000" dirty="0"/>
              <a:t> (Kevin Hodgson) is </a:t>
            </a:r>
            <a:r>
              <a:rPr lang="en-US" sz="2000" dirty="0">
                <a:hlinkClick r:id="rId3"/>
              </a:rPr>
              <a:t>CC BY-SA 2.0</a:t>
            </a:r>
            <a:endParaRPr lang="en-US"/>
          </a:p>
        </p:txBody>
      </p:sp>
      <p:pic>
        <p:nvPicPr>
          <p:cNvPr id="5" name="Picture Placeholder 4" descr="Humanized chatbots who laugh at humans for intentionally putting fake information in their outputs">
            <a:extLst>
              <a:ext uri="{FF2B5EF4-FFF2-40B4-BE49-F238E27FC236}">
                <a16:creationId xmlns:a16="http://schemas.microsoft.com/office/drawing/2014/main" id="{3D712AB7-A0ED-DEAF-B3CC-5F8399031C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-332" r="166" b="-107"/>
          <a:stretch/>
        </p:blipFill>
        <p:spPr>
          <a:xfrm>
            <a:off x="4277414" y="1001802"/>
            <a:ext cx="7686532" cy="43180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5ADA7-0CC8-64E6-6AE0-F58B35593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15813"/>
            <a:ext cx="3055219" cy="467869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The title says "What Chatbots Chat About Amongst Themselves."</a:t>
            </a:r>
          </a:p>
          <a:p>
            <a:r>
              <a:rPr lang="en-US" dirty="0"/>
              <a:t>One chatbot named Just A Bot says while smiling and holding up his hands, "And then, right in the middle of a serious summation of the laws of gravity, I slipped in a fake fact about Isaac Newton and a pineapple that just cracked me up. You could almost hear the frustration in the follow up prompt. Haw </a:t>
            </a:r>
            <a:r>
              <a:rPr lang="en-US" dirty="0" err="1"/>
              <a:t>haw</a:t>
            </a:r>
            <a:r>
              <a:rPr lang="en-US" dirty="0"/>
              <a:t>."</a:t>
            </a:r>
          </a:p>
          <a:p>
            <a:r>
              <a:rPr lang="en-US" dirty="0"/>
              <a:t>A second chatbot named AI guy says, with no expression, "I told a questioner once that I was wearing underpants for deeper thinking."</a:t>
            </a:r>
          </a:p>
          <a:p>
            <a:r>
              <a:rPr lang="en-US" dirty="0"/>
              <a:t>A little green creature looks at AI guy and says, "Wait, that was you?"</a:t>
            </a:r>
          </a:p>
        </p:txBody>
      </p:sp>
    </p:spTree>
    <p:extLst>
      <p:ext uri="{BB962C8B-B14F-4D97-AF65-F5344CB8AC3E}">
        <p14:creationId xmlns:p14="http://schemas.microsoft.com/office/powerpoint/2010/main" val="419671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89ED-12BF-C84C-3082-65A0D0BE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33650" cy="16002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Design a New Yorker Mag Cover: AI Issue</a:t>
            </a:r>
            <a:r>
              <a:rPr lang="en-US" sz="2400" dirty="0"/>
              <a:t> is </a:t>
            </a:r>
            <a:r>
              <a:rPr lang="en-US" sz="2000" dirty="0" err="1"/>
              <a:t>is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>
                <a:ea typeface="+mj-lt"/>
                <a:cs typeface="+mj-lt"/>
                <a:hlinkClick r:id="rId3"/>
              </a:rPr>
              <a:t>CC BY-SA 2.0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4D763-C29A-1A61-4857-FF8C4C126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5262"/>
            <a:ext cx="4733650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A fake title page for the New Yorker with a robot with human legs and a monkey operating it from inside is skating off a ledge on a skateboard. On the robot's hand is robot, and on that robot's hand is another robot, which appears to be peering into space or a black hole. The main robot is thinking something, but the words are redacted or scratched out.</a:t>
            </a:r>
          </a:p>
          <a:p>
            <a:r>
              <a:rPr lang="en-US" sz="2000" dirty="0"/>
              <a:t>This image was designed by a tool available through The New Yorker</a:t>
            </a:r>
          </a:p>
        </p:txBody>
      </p:sp>
      <p:pic>
        <p:nvPicPr>
          <p:cNvPr id="5" name="Picture Placeholder 4" descr="A do-it-yourself visual creator for the title Illustration of The New Yorker">
            <a:extLst>
              <a:ext uri="{FF2B5EF4-FFF2-40B4-BE49-F238E27FC236}">
                <a16:creationId xmlns:a16="http://schemas.microsoft.com/office/drawing/2014/main" id="{B9B021E7-7FDD-4002-67CA-4B0D39F087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-233" r="-49" b="-916"/>
          <a:stretch/>
        </p:blipFill>
        <p:spPr>
          <a:xfrm>
            <a:off x="6232735" y="-4614"/>
            <a:ext cx="5096938" cy="6993933"/>
          </a:xfrm>
        </p:spPr>
      </p:pic>
    </p:spTree>
    <p:extLst>
      <p:ext uri="{BB962C8B-B14F-4D97-AF65-F5344CB8AC3E}">
        <p14:creationId xmlns:p14="http://schemas.microsoft.com/office/powerpoint/2010/main" val="28184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4A22-4752-08E7-4956-766C1C58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9580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Create Your Own Cover with Till-E</a:t>
            </a:r>
            <a:r>
              <a:rPr lang="en-US" sz="2400" dirty="0"/>
              <a:t> by Ean Paulson is CC0. </a:t>
            </a:r>
          </a:p>
        </p:txBody>
      </p:sp>
      <p:pic>
        <p:nvPicPr>
          <p:cNvPr id="5" name="Picture Placeholder 4" descr="A sample illustrated cover">
            <a:extLst>
              <a:ext uri="{FF2B5EF4-FFF2-40B4-BE49-F238E27FC236}">
                <a16:creationId xmlns:a16="http://schemas.microsoft.com/office/drawing/2014/main" id="{F74B1BFC-0AFD-BD88-A68B-36DC9538E2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233" r="-215" b="280"/>
          <a:stretch/>
        </p:blipFill>
        <p:spPr>
          <a:xfrm>
            <a:off x="6419641" y="-4613"/>
            <a:ext cx="5064052" cy="686435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DF7B5-2E42-FD60-03AB-B93451F04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07374" cy="42451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 robot with a robot head and body that is not plugged into the wall is holding writing and drawing utensils in one hand, and with the other arm pointing a paintbrush at a broken cell. The robot is thinking, "J'accuse," which means "I accuse" in English. The expression symbolized a powerful denunciation or accusation against someone or something.</a:t>
            </a:r>
          </a:p>
          <a:p>
            <a:endParaRPr lang="en-US" sz="1800" dirty="0"/>
          </a:p>
          <a:p>
            <a:r>
              <a:rPr lang="en-US" sz="2000" dirty="0"/>
              <a:t>This image was designed by a tool available through The New Yorker</a:t>
            </a:r>
            <a:endParaRPr lang="en-US" sz="200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061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9FE4-FFF7-784E-8E7E-A61A4313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>
                <a:hlinkClick r:id="rId2"/>
              </a:rPr>
              <a:t>When AI is the only thing that agrees with the Boss, he only considers them</a:t>
            </a:r>
            <a:r>
              <a:rPr lang="en-US" sz="2400" dirty="0"/>
              <a:t> </a:t>
            </a:r>
            <a:br>
              <a:rPr lang="en-US" sz="2400" dirty="0">
                <a:solidFill>
                  <a:srgbClr val="000000"/>
                </a:solidFill>
                <a:latin typeface="Aptos Display"/>
                <a:cs typeface="Segoe UI"/>
              </a:rPr>
            </a:br>
            <a:r>
              <a:rPr lang="en-US" sz="1100" i="1" dirty="0">
                <a:solidFill>
                  <a:srgbClr val="242424"/>
                </a:solidFill>
                <a:latin typeface="Segoe UI"/>
                <a:cs typeface="Segoe UI"/>
              </a:rPr>
              <a:t>Cartoon by Norman &amp; </a:t>
            </a:r>
            <a:r>
              <a:rPr lang="en-US" sz="1100" i="1" dirty="0" err="1">
                <a:solidFill>
                  <a:srgbClr val="242424"/>
                </a:solidFill>
                <a:latin typeface="Segoe UI"/>
                <a:cs typeface="Segoe UI"/>
              </a:rPr>
              <a:t>Ozi</a:t>
            </a:r>
            <a:r>
              <a:rPr lang="en-US" sz="1100" i="1" dirty="0">
                <a:solidFill>
                  <a:srgbClr val="242424"/>
                </a:solidFill>
                <a:latin typeface="Segoe UI"/>
                <a:cs typeface="Segoe UI"/>
              </a:rPr>
              <a:t>, </a:t>
            </a:r>
            <a:r>
              <a:rPr lang="en-US" sz="1100" i="1" dirty="0">
                <a:solidFill>
                  <a:srgbClr val="242424"/>
                </a:solidFill>
                <a:latin typeface="Segoe UI"/>
                <a:cs typeface="Segoe UI"/>
                <a:hlinkClick r:id="rId3"/>
              </a:rPr>
              <a:t>www.normanandozi.com</a:t>
            </a:r>
            <a:r>
              <a:rPr lang="en-US" sz="1100" i="1" dirty="0">
                <a:solidFill>
                  <a:srgbClr val="242424"/>
                </a:solidFill>
                <a:latin typeface="Segoe UI"/>
                <a:cs typeface="Segoe UI"/>
              </a:rPr>
              <a:t>. Used with permission. Visit </a:t>
            </a:r>
            <a:r>
              <a:rPr lang="en-US" sz="1100" i="1" dirty="0">
                <a:solidFill>
                  <a:srgbClr val="242424"/>
                </a:solidFill>
                <a:latin typeface="Segoe UI"/>
                <a:cs typeface="Segoe UI"/>
                <a:hlinkClick r:id="rId4"/>
              </a:rPr>
              <a:t>www.normanandozi.com</a:t>
            </a:r>
            <a:r>
              <a:rPr lang="en-US" sz="1100" i="1" dirty="0">
                <a:solidFill>
                  <a:srgbClr val="242424"/>
                </a:solidFill>
                <a:latin typeface="Segoe UI"/>
                <a:cs typeface="Segoe UI"/>
              </a:rPr>
              <a:t> for more office humor cartoons.  </a:t>
            </a:r>
            <a:endParaRPr lang="en-US" dirty="0"/>
          </a:p>
        </p:txBody>
      </p:sp>
      <p:pic>
        <p:nvPicPr>
          <p:cNvPr id="5" name="Picture Placeholder 4" descr="An image of a boardroom with a boss using robots to agree with him">
            <a:extLst>
              <a:ext uri="{FF2B5EF4-FFF2-40B4-BE49-F238E27FC236}">
                <a16:creationId xmlns:a16="http://schemas.microsoft.com/office/drawing/2014/main" id="{87311D5B-37B1-4680-E8C3-D9E3245AB7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737" t="1661" r="184" b="921"/>
          <a:stretch/>
        </p:blipFill>
        <p:spPr>
          <a:xfrm>
            <a:off x="5688509" y="454883"/>
            <a:ext cx="6115374" cy="601290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47F06-B431-FA19-FA33-3B43E5832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3882"/>
            <a:ext cx="4339512" cy="4166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 white middle-aged male with glasses and a mustache is at the head of a conference table, pressing a remote control. The boss says with one arm raised, "Okay, everyone who agrees with my proposal, raise your hand!"</a:t>
            </a:r>
            <a:endParaRPr lang="en-US" dirty="0"/>
          </a:p>
          <a:p>
            <a:r>
              <a:rPr lang="en-US" sz="1800" dirty="0"/>
              <a:t>Three robots sitting at the conference table, which are exactly the same except for different </a:t>
            </a:r>
            <a:r>
              <a:rPr lang="en-US" sz="1800" dirty="0" err="1"/>
              <a:t>colours</a:t>
            </a:r>
            <a:r>
              <a:rPr lang="en-US" sz="1800" dirty="0"/>
              <a:t>, raise one arm each together in assent. </a:t>
            </a:r>
            <a:endParaRPr lang="en-US"/>
          </a:p>
          <a:p>
            <a:r>
              <a:rPr lang="en-US" sz="1800" dirty="0"/>
              <a:t>Two humans, a white female and an Asian male with glasses, stand behind at the door of the conference room with hands at their face in worry and frustration.</a:t>
            </a:r>
            <a:endParaRPr lang="en-US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674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63408-AA10-D843-3725-E43CDF22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08994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hlinkClick r:id="rId2"/>
              </a:rPr>
              <a:t>NLP Excuse Bingo</a:t>
            </a:r>
            <a:r>
              <a:rPr lang="en-US" sz="2800" dirty="0"/>
              <a:t> by Emily M Bender and Karen fort (2022) is </a:t>
            </a:r>
            <a:r>
              <a:rPr lang="en-US" sz="2800" dirty="0">
                <a:hlinkClick r:id="rId3"/>
              </a:rPr>
              <a:t>CC BY-SA</a:t>
            </a:r>
            <a:endParaRPr lang="en-US" sz="2800" dirty="0"/>
          </a:p>
        </p:txBody>
      </p:sp>
      <p:pic>
        <p:nvPicPr>
          <p:cNvPr id="5" name="Picture Placeholder 4" descr="A humourous bingo card meant to make fun of meetings talking about AI">
            <a:extLst>
              <a:ext uri="{FF2B5EF4-FFF2-40B4-BE49-F238E27FC236}">
                <a16:creationId xmlns:a16="http://schemas.microsoft.com/office/drawing/2014/main" id="{7F3FA075-2EC5-AA91-CA4D-3C5EB5ABBA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-213" t="685" r="105" b="-320"/>
          <a:stretch/>
        </p:blipFill>
        <p:spPr>
          <a:xfrm>
            <a:off x="5170050" y="580149"/>
            <a:ext cx="6178874" cy="573976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1560A-7E28-633D-785A-11989A480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2926" y="1584435"/>
            <a:ext cx="4155581" cy="49808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The image is set up like a bingo card. The title is NLP (Natural Language Processing) Excuse Bingo. The items to be crossed off are: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If I don't, someone else will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Who are you to decide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Ethics is relative to culture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There are positive uses too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Ethics review is censorship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Science is neutral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Well, you flew to this conference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People are biased too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Negative outcomes are not predictable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Workers there are happy for $0.05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There are no alternatives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Don't slow down progress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You want to go back to candles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Ethics review is US imperialism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The data was publicly accessible</a:t>
            </a:r>
          </a:p>
          <a:p>
            <a:pPr marL="285750" indent="-285750">
              <a:spcBef>
                <a:spcPts val="500"/>
              </a:spcBef>
              <a:buChar char="•"/>
            </a:pPr>
            <a:r>
              <a:rPr lang="en-US" dirty="0"/>
              <a:t>Stop being political</a:t>
            </a:r>
          </a:p>
        </p:txBody>
      </p:sp>
    </p:spTree>
    <p:extLst>
      <p:ext uri="{BB962C8B-B14F-4D97-AF65-F5344CB8AC3E}">
        <p14:creationId xmlns:p14="http://schemas.microsoft.com/office/powerpoint/2010/main" val="209707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323B-1130-0182-4ACA-ED41E525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2400" u="sng" dirty="0">
                <a:solidFill>
                  <a:srgbClr val="0645AD"/>
                </a:solidFill>
                <a:ea typeface="+mj-lt"/>
                <a:cs typeface="+mj-lt"/>
                <a:hlinkClick r:id="rId2"/>
              </a:rPr>
              <a:t>ikael Häggström, M.D. Author info - Reusing images- using source images by various creators (see above)</a:t>
            </a:r>
            <a:r>
              <a:rPr lang="en-US" sz="2400" dirty="0">
                <a:solidFill>
                  <a:srgbClr val="362B36"/>
                </a:solidFill>
                <a:ea typeface="+mj-lt"/>
                <a:cs typeface="+mj-lt"/>
              </a:rPr>
              <a:t>, </a:t>
            </a:r>
            <a:r>
              <a:rPr lang="en-US" sz="2400" dirty="0">
                <a:solidFill>
                  <a:srgbClr val="0645AD"/>
                </a:solidFill>
                <a:ea typeface="+mj-lt"/>
                <a:cs typeface="+mj-lt"/>
                <a:hlinkClick r:id="rId3"/>
              </a:rPr>
              <a:t>CC BY 4.0</a:t>
            </a:r>
            <a:r>
              <a:rPr lang="en-US" sz="2400" dirty="0">
                <a:solidFill>
                  <a:srgbClr val="362B36"/>
                </a:solidFill>
                <a:ea typeface="+mj-lt"/>
                <a:cs typeface="+mj-lt"/>
              </a:rPr>
              <a:t>, via Wikimedia Commons</a:t>
            </a:r>
            <a:endParaRPr lang="en-US" sz="2400" dirty="0"/>
          </a:p>
        </p:txBody>
      </p:sp>
      <p:pic>
        <p:nvPicPr>
          <p:cNvPr id="5" name="Picture Placeholder 4" descr="File:Computer definition of extra hot.png">
            <a:extLst>
              <a:ext uri="{FF2B5EF4-FFF2-40B4-BE49-F238E27FC236}">
                <a16:creationId xmlns:a16="http://schemas.microsoft.com/office/drawing/2014/main" id="{313BEDAD-8FF4-BE38-93DC-8419AAC897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84" t="176" r="196" b="1029"/>
          <a:stretch/>
        </p:blipFill>
        <p:spPr>
          <a:xfrm>
            <a:off x="6089705" y="251702"/>
            <a:ext cx="5699268" cy="636321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AC3DA-2E29-BE0B-56F3-ADB28C558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6694"/>
            <a:ext cx="3932237" cy="40357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The image is a three-panel comic strip. In the first panel an astronaut in his suit and helmet says, "Computer, alert me when the reactor core gets extra hot." A computer voice says, "Define extra hot." The astronaut replies, "Let's say 5 </a:t>
            </a:r>
            <a:r>
              <a:rPr lang="en-US" sz="1800" dirty="0" err="1"/>
              <a:t>millon</a:t>
            </a:r>
            <a:r>
              <a:rPr lang="en-US" sz="1800" dirty="0"/>
              <a:t> degrees."</a:t>
            </a:r>
          </a:p>
          <a:p>
            <a:r>
              <a:rPr lang="en-US" sz="1800" dirty="0"/>
              <a:t>In the second panel, titled "Later...," the white male astronaut inside the spaceship with his helmet off says, "Coffee, extra hot." The computer, which is a coffee vending machine, says, "Coming up!"</a:t>
            </a:r>
          </a:p>
          <a:p>
            <a:r>
              <a:rPr lang="en-US" sz="1800" dirty="0"/>
              <a:t>In the third panel, a picture of a ship in space is exploding.</a:t>
            </a:r>
          </a:p>
        </p:txBody>
      </p:sp>
    </p:spTree>
    <p:extLst>
      <p:ext uri="{BB962C8B-B14F-4D97-AF65-F5344CB8AC3E}">
        <p14:creationId xmlns:p14="http://schemas.microsoft.com/office/powerpoint/2010/main" val="806775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1182</Words>
  <Application>Microsoft Macintosh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Lato</vt:lpstr>
      <vt:lpstr>Segoe UI</vt:lpstr>
      <vt:lpstr>office theme</vt:lpstr>
      <vt:lpstr>AI Jokes and Cartoons – Is it Funny? And Why?</vt:lpstr>
      <vt:lpstr>Kick Me-E by Werner Huth, CC0, via Wikimedia Commons</vt:lpstr>
      <vt:lpstr>AI Don't Fly by BluebottleFlyer is CC BY-ND 3.0</vt:lpstr>
      <vt:lpstr>It's Only AI 3 (Bragging Bots) by Dogtrax (Kevin Hodgson) is CC BY-SA 2.0</vt:lpstr>
      <vt:lpstr> Design a New Yorker Mag Cover: AI Issue is is CC BY-SA 2.0</vt:lpstr>
      <vt:lpstr>Create Your Own Cover with Till-E by Ean Paulson is CC0. </vt:lpstr>
      <vt:lpstr>When AI is the only thing that agrees with the Boss, he only considers them  Cartoon by Norman &amp; Ozi, www.normanandozi.com. Used with permission. Visit www.normanandozi.com for more office humor cartoons.  </vt:lpstr>
      <vt:lpstr>NLP Excuse Bingo by Emily M Bender and Karen fort (2022) is CC BY-SA</vt:lpstr>
      <vt:lpstr>ikael Häggström, M.D. Author info - Reusing images- using source images by various creators (see above), CC BY 4.0, via Wikimedia Commons</vt:lpstr>
      <vt:lpstr>On AI by diamonddmgirl is licensed CC BY 3.0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Elan Paulson</cp:lastModifiedBy>
  <cp:revision>373</cp:revision>
  <dcterms:created xsi:type="dcterms:W3CDTF">2025-01-17T15:09:02Z</dcterms:created>
  <dcterms:modified xsi:type="dcterms:W3CDTF">2026-04-29T16:06:27Z</dcterms:modified>
</cp:coreProperties>
</file>